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672" r:id="rId1"/>
  </p:sldMasterIdLst>
  <p:notesMasterIdLst>
    <p:notesMasterId r:id="rId39"/>
  </p:notesMasterIdLst>
  <p:sldIdLst>
    <p:sldId id="470" r:id="rId2"/>
    <p:sldId id="426" r:id="rId3"/>
    <p:sldId id="416" r:id="rId4"/>
    <p:sldId id="523" r:id="rId5"/>
    <p:sldId id="527" r:id="rId6"/>
    <p:sldId id="521" r:id="rId7"/>
    <p:sldId id="471" r:id="rId8"/>
    <p:sldId id="492" r:id="rId9"/>
    <p:sldId id="522" r:id="rId10"/>
    <p:sldId id="558" r:id="rId11"/>
    <p:sldId id="559" r:id="rId12"/>
    <p:sldId id="560" r:id="rId13"/>
    <p:sldId id="561" r:id="rId14"/>
    <p:sldId id="562" r:id="rId15"/>
    <p:sldId id="534" r:id="rId16"/>
    <p:sldId id="540" r:id="rId17"/>
    <p:sldId id="541" r:id="rId18"/>
    <p:sldId id="563" r:id="rId19"/>
    <p:sldId id="564" r:id="rId20"/>
    <p:sldId id="546" r:id="rId21"/>
    <p:sldId id="565" r:id="rId22"/>
    <p:sldId id="472" r:id="rId23"/>
    <p:sldId id="547" r:id="rId24"/>
    <p:sldId id="549" r:id="rId25"/>
    <p:sldId id="550" r:id="rId26"/>
    <p:sldId id="566" r:id="rId27"/>
    <p:sldId id="551" r:id="rId28"/>
    <p:sldId id="553" r:id="rId29"/>
    <p:sldId id="554" r:id="rId30"/>
    <p:sldId id="567" r:id="rId31"/>
    <p:sldId id="473" r:id="rId32"/>
    <p:sldId id="556" r:id="rId33"/>
    <p:sldId id="568" r:id="rId34"/>
    <p:sldId id="557" r:id="rId35"/>
    <p:sldId id="555" r:id="rId36"/>
    <p:sldId id="483" r:id="rId37"/>
    <p:sldId id="486" r:id="rId38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151" userDrawn="1">
          <p15:clr>
            <a:srgbClr val="A4A3A4"/>
          </p15:clr>
        </p15:guide>
        <p15:guide id="8" orient="horz" pos="12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D7343F"/>
    <a:srgbClr val="A6A6A6"/>
    <a:srgbClr val="9A0000"/>
    <a:srgbClr val="8B0012"/>
    <a:srgbClr val="7B3349"/>
    <a:srgbClr val="2E75B6"/>
    <a:srgbClr val="F3DE5A"/>
    <a:srgbClr val="485766"/>
    <a:srgbClr val="F1D7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6" autoAdjust="0"/>
    <p:restoredTop sz="70168" autoAdjust="0"/>
  </p:normalViewPr>
  <p:slideViewPr>
    <p:cSldViewPr snapToGrid="0" showGuides="1">
      <p:cViewPr varScale="1">
        <p:scale>
          <a:sx n="88" d="100"/>
          <a:sy n="88" d="100"/>
        </p:scale>
        <p:origin x="283" y="53"/>
      </p:cViewPr>
      <p:guideLst>
        <p:guide pos="7151"/>
        <p:guide orient="horz" pos="12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1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8.png>
</file>

<file path=ppt/media/image29.png>
</file>

<file path=ppt/media/image3.png>
</file>

<file path=ppt/media/image36.png>
</file>

<file path=ppt/media/image37.jpeg>
</file>

<file path=ppt/media/image38.png>
</file>

<file path=ppt/media/image39.png>
</file>

<file path=ppt/media/image4.png>
</file>

<file path=ppt/media/image43.png>
</file>

<file path=ppt/media/image44.jpeg>
</file>

<file path=ppt/media/image45.png>
</file>

<file path=ppt/media/image46.png>
</file>

<file path=ppt/media/image48.jpeg>
</file>

<file path=ppt/media/image49.png>
</file>

<file path=ppt/media/image5.jpeg>
</file>

<file path=ppt/media/image50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7729B-9D3E-4E69-A4E1-356C750C1967}" type="datetimeFigureOut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HK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HK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97619-DBBE-4EF5-8E3C-32126B56E9D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424715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13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4572907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14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443173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15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84476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16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641476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17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8164539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18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3767996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19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2541013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20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2056186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21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6456725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23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017763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4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9000003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24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726665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25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574213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26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0760604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27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2103304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28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9814831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29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3238943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30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243085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32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0609647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33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7264412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34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618809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5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975223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6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992445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8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075446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9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109067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10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90289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11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413093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行会交换和礼物交换是多种形式频谱的一端，市场形势则是另一端。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97619-DBBE-4EF5-8E3C-32126B56E9D5}" type="slidenum">
              <a:rPr lang="zh-HK" altLang="en-US" smtClean="0"/>
              <a:t>12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719085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26555-BDEE-49A9-8798-158D9680208B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746169166"/>
      </p:ext>
    </p:extLst>
  </p:cSld>
  <p:clrMapOvr>
    <a:masterClrMapping/>
  </p:clrMapOvr>
  <p:transition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A11D-72BB-4561-AE35-0C78BE44113C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132933131"/>
      </p:ext>
    </p:extLst>
  </p:cSld>
  <p:clrMapOvr>
    <a:masterClrMapping/>
  </p:clrMapOvr>
  <p:transition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FD03-EFBF-4146-A5B8-9814681C3925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54886498"/>
      </p:ext>
    </p:extLst>
  </p:cSld>
  <p:clrMapOvr>
    <a:masterClrMapping/>
  </p:clrMapOvr>
  <p:transition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6183"/>
          </a:xfrm>
        </p:spPr>
        <p:txBody>
          <a:bodyPr/>
          <a:lstStyle>
            <a:lvl1pPr>
              <a:defRPr/>
            </a:lvl1pPr>
          </a:lstStyle>
          <a:p>
            <a:fld id="{64472FE3-17F4-4D86-BFE4-61695BB90AD3}" type="datetime1">
              <a:rPr lang="zh-CN" altLang="en-US" smtClean="0"/>
              <a:t>2021/6/15</a:t>
            </a:fld>
            <a:endParaRPr lang="zh-CN" altLang="en-US" sz="2400">
              <a:solidFill>
                <a:schemeClr val="tx1"/>
              </a:solidFill>
              <a:ea typeface="+mn-ea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6183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6183"/>
          </a:xfrm>
        </p:spPr>
        <p:txBody>
          <a:bodyPr/>
          <a:lstStyle>
            <a:lvl1pPr>
              <a:defRPr/>
            </a:lvl1pPr>
          </a:lstStyle>
          <a:p>
            <a:fld id="{FAA0DFE0-63EB-46B5-A766-1A473D4148ED}" type="slidenum">
              <a:rPr lang="zh-CN" altLang="en-US"/>
              <a:pPr/>
              <a:t>‹#›</a:t>
            </a:fld>
            <a:endParaRPr lang="zh-CN" altLang="en-US" sz="2400">
              <a:solidFill>
                <a:schemeClr val="tx1"/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1530709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F0185-33E3-424B-B8B2-CEA347F4F9B1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816102403"/>
      </p:ext>
    </p:extLst>
  </p:cSld>
  <p:clrMapOvr>
    <a:masterClrMapping/>
  </p:clrMapOvr>
  <p:transition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62966-05EB-4F74-9D3F-7668BC93FC2F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085468789"/>
      </p:ext>
    </p:extLst>
  </p:cSld>
  <p:clrMapOvr>
    <a:masterClrMapping/>
  </p:clrMapOvr>
  <p:transition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6CEF-8976-472D-AB92-C2F3FBAD14B7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515366658"/>
      </p:ext>
    </p:extLst>
  </p:cSld>
  <p:clrMapOvr>
    <a:masterClrMapping/>
  </p:clrMapOvr>
  <p:transition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27A63-6DCD-4B71-94B2-2AC438AD4F9F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87080596"/>
      </p:ext>
    </p:extLst>
  </p:cSld>
  <p:clrMapOvr>
    <a:masterClrMapping/>
  </p:clrMapOvr>
  <p:transition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FC5B-C8A3-4CEE-A611-14B6A8B31CE9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529703735"/>
      </p:ext>
    </p:extLst>
  </p:cSld>
  <p:clrMapOvr>
    <a:masterClrMapping/>
  </p:clrMapOvr>
  <p:transition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618AC-A1DB-4481-88A1-84EA51E162BD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026538035"/>
      </p:ext>
    </p:extLst>
  </p:cSld>
  <p:clrMapOvr>
    <a:masterClrMapping/>
  </p:clrMapOvr>
  <p:transition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29229-B4EE-4FAE-BC76-9BD00AACCDA7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306931892"/>
      </p:ext>
    </p:extLst>
  </p:cSld>
  <p:clrMapOvr>
    <a:masterClrMapping/>
  </p:clrMapOvr>
  <p:transition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B7F6E-4E87-4949-825F-626B8F2886FC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989500366"/>
      </p:ext>
    </p:extLst>
  </p:cSld>
  <p:clrMapOvr>
    <a:masterClrMapping/>
  </p:clrMapOvr>
  <p:transition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69761-1F93-4DC6-97F7-9EAF12CB1F50}" type="datetime1">
              <a:rPr lang="zh-HK" altLang="en-US" smtClean="0"/>
              <a:t>15/6/2021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67800" y="605981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E714-8771-4256-B120-A1444CD7D5F3}" type="slidenum">
              <a:rPr lang="zh-HK" altLang="en-US" smtClean="0"/>
              <a:pPr/>
              <a:t>‹#›</a:t>
            </a:fld>
            <a:endParaRPr lang="zh-HK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3509" y="6008913"/>
            <a:ext cx="1587721" cy="445959"/>
          </a:xfrm>
          <a:prstGeom prst="rect">
            <a:avLst/>
          </a:prstGeom>
        </p:spPr>
      </p:pic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8839200" y="605981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HK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|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422086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97" r:id="rId12"/>
  </p:sldLayoutIdLst>
  <p:transition>
    <p:wip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peg"/><Relationship Id="rId4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jpeg"/><Relationship Id="rId4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2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image" Target="../media/image30.emf"/><Relationship Id="rId7" Type="http://schemas.openxmlformats.org/officeDocument/2006/relationships/oleObject" Target="../embeddings/oleObject19.bin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e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3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oleObject" Target="../embeddings/oleObject22.bin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jpeg"/><Relationship Id="rId5" Type="http://schemas.openxmlformats.org/officeDocument/2006/relationships/image" Target="../media/image36.png"/><Relationship Id="rId4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emf"/><Relationship Id="rId4" Type="http://schemas.openxmlformats.org/officeDocument/2006/relationships/image" Target="../media/image2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emf"/><Relationship Id="rId5" Type="http://schemas.openxmlformats.org/officeDocument/2006/relationships/oleObject" Target="../embeddings/oleObject24.bin"/><Relationship Id="rId4" Type="http://schemas.openxmlformats.org/officeDocument/2006/relationships/image" Target="../media/image4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3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jpeg"/><Relationship Id="rId5" Type="http://schemas.openxmlformats.org/officeDocument/2006/relationships/image" Target="../media/image25.emf"/><Relationship Id="rId4" Type="http://schemas.openxmlformats.org/officeDocument/2006/relationships/oleObject" Target="../embeddings/oleObject22.bin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emf"/><Relationship Id="rId5" Type="http://schemas.openxmlformats.org/officeDocument/2006/relationships/oleObject" Target="../embeddings/oleObject27.bin"/><Relationship Id="rId4" Type="http://schemas.openxmlformats.org/officeDocument/2006/relationships/image" Target="../media/image47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6"/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2056" name="文本框 58"/>
          <p:cNvSpPr txBox="1">
            <a:spLocks noChangeArrowheads="1"/>
          </p:cNvSpPr>
          <p:nvPr/>
        </p:nvSpPr>
        <p:spPr bwMode="auto">
          <a:xfrm>
            <a:off x="255044" y="3615509"/>
            <a:ext cx="921988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dirty="0">
                <a:solidFill>
                  <a:srgbClr val="9A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冠醚亚铕配合物的合成与发光性能探究</a:t>
            </a:r>
          </a:p>
        </p:txBody>
      </p:sp>
      <p:sp>
        <p:nvSpPr>
          <p:cNvPr id="2057" name="文本框 59"/>
          <p:cNvSpPr txBox="1">
            <a:spLocks noChangeArrowheads="1"/>
          </p:cNvSpPr>
          <p:nvPr/>
        </p:nvSpPr>
        <p:spPr bwMode="auto">
          <a:xfrm>
            <a:off x="350838" y="4307615"/>
            <a:ext cx="629285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1600" dirty="0">
                <a:solidFill>
                  <a:srgbClr val="9A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Synthesis and Luminescent Properties Exploration of Crown Ether Europium(II) Complexes </a:t>
            </a:r>
            <a:endParaRPr lang="zh-CN" altLang="en-US" sz="1600" dirty="0">
              <a:solidFill>
                <a:srgbClr val="9A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86" y="384017"/>
            <a:ext cx="2921778" cy="82066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342" y="3195847"/>
            <a:ext cx="5260154" cy="3412704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F404-4D68-4CF1-A1D1-4545FFCFAAD6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72560" y="5199492"/>
            <a:ext cx="409401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谷家桢</a:t>
            </a:r>
            <a:endParaRPr lang="en-US" altLang="zh-CN" sz="24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sz="24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导师：卞祖强教授</a:t>
            </a:r>
          </a:p>
          <a:p>
            <a:r>
              <a:rPr lang="zh-CN" altLang="en-US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北京大学化学学院</a:t>
            </a:r>
            <a:endParaRPr lang="en-US" altLang="zh-CN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15" y="5344066"/>
            <a:ext cx="715745" cy="715745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237050934"/>
      </p:ext>
    </p:extLst>
  </p:cSld>
  <p:clrMapOvr>
    <a:masterClrMapping/>
  </p:clrMapOvr>
  <p:transition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10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634807" y="2020880"/>
            <a:ext cx="10133807" cy="4100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第一次尝试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Na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较危险，先用</a:t>
            </a:r>
            <a:r>
              <a:rPr lang="en-US" altLang="zh-CN" sz="2000" dirty="0" err="1">
                <a:latin typeface="等线" panose="02010600030101010101" pitchFamily="2" charset="-122"/>
                <a:ea typeface="等线" panose="02010600030101010101" pitchFamily="2" charset="-122"/>
              </a:rPr>
              <a:t>tBuONa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固体作碱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结果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en-US" altLang="zh-CN" sz="2000" dirty="0" err="1">
                <a:latin typeface="等线" panose="02010600030101010101" pitchFamily="2" charset="-122"/>
                <a:ea typeface="等线" panose="02010600030101010101" pitchFamily="2" charset="-122"/>
              </a:rPr>
              <a:t>tBuONa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溶解缓慢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TLC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表明反应</a:t>
            </a:r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几乎未转化</a:t>
            </a:r>
            <a:endParaRPr lang="en-US" altLang="zh-CN" sz="20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原因分析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反应需要</a:t>
            </a:r>
            <a:r>
              <a:rPr lang="en-US" altLang="zh-CN" sz="2000" dirty="0" err="1">
                <a:latin typeface="等线" panose="02010600030101010101" pitchFamily="2" charset="-122"/>
                <a:ea typeface="等线" panose="02010600030101010101" pitchFamily="2" charset="-122"/>
              </a:rPr>
              <a:t>tBuO</a:t>
            </a:r>
            <a:r>
              <a:rPr lang="en-US" altLang="zh-CN" sz="2000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拔氢和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Na</a:t>
            </a:r>
            <a:r>
              <a:rPr lang="en-US" altLang="zh-CN" sz="2000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+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作模板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en-US" altLang="zh-CN" sz="2000" dirty="0" err="1">
                <a:latin typeface="等线" panose="02010600030101010101" pitchFamily="2" charset="-122"/>
                <a:ea typeface="等线" panose="02010600030101010101" pitchFamily="2" charset="-122"/>
              </a:rPr>
              <a:t>tBuONa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固体不溶导致反应无法进行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配体合成中的难点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3235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2.2.1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氮杂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15-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冠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-5 N1O4(3)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3E832F23-4199-4BB0-9533-8FB076E1CF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4963207"/>
              </p:ext>
            </p:extLst>
          </p:nvPr>
        </p:nvGraphicFramePr>
        <p:xfrm>
          <a:off x="6295679" y="411274"/>
          <a:ext cx="5176203" cy="1336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4139125" imgH="1068421" progId="ChemDraw.Document.6.0">
                  <p:embed/>
                </p:oleObj>
              </mc:Choice>
              <mc:Fallback>
                <p:oleObj name="CS ChemDraw Drawing" r:id="rId3" imgW="4139125" imgH="1068421" progId="ChemDraw.Document.6.0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3E832F23-4199-4BB0-9533-8FB076E1CF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95679" y="411274"/>
                        <a:ext cx="5176203" cy="1336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2">
            <a:extLst>
              <a:ext uri="{FF2B5EF4-FFF2-40B4-BE49-F238E27FC236}">
                <a16:creationId xmlns:a16="http://schemas.microsoft.com/office/drawing/2014/main" id="{12D75D24-DFF4-436C-9F03-A2B4B0A7A9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9531" y="4537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0E90162-0234-43F6-81ED-C84A3599C5F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00" b="36958"/>
          <a:stretch/>
        </p:blipFill>
        <p:spPr>
          <a:xfrm>
            <a:off x="7517892" y="2262217"/>
            <a:ext cx="3099816" cy="2876359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F4E24304-04FA-4354-BA6B-E39860E2A617}"/>
              </a:ext>
            </a:extLst>
          </p:cNvPr>
          <p:cNvSpPr txBox="1"/>
          <p:nvPr/>
        </p:nvSpPr>
        <p:spPr>
          <a:xfrm>
            <a:off x="7405350" y="5164599"/>
            <a:ext cx="3099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大量未溶解的</a:t>
            </a:r>
            <a:r>
              <a:rPr lang="en-US" altLang="zh-CN" dirty="0" err="1">
                <a:latin typeface="楷体" panose="02010609060101010101" pitchFamily="49" charset="-122"/>
                <a:ea typeface="楷体" panose="02010609060101010101" pitchFamily="49" charset="-122"/>
              </a:rPr>
              <a:t>tBuONa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固体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85FAE0A-BE8A-42F4-90DA-12F60750DB9C}"/>
              </a:ext>
            </a:extLst>
          </p:cNvPr>
          <p:cNvSpPr txBox="1"/>
          <p:nvPr/>
        </p:nvSpPr>
        <p:spPr>
          <a:xfrm>
            <a:off x="123568" y="6516130"/>
            <a:ext cx="526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Pap, L. G. </a:t>
            </a:r>
            <a:r>
              <a:rPr lang="en-US" altLang="zh-CN" i="1" dirty="0"/>
              <a:t>et al</a:t>
            </a:r>
            <a:r>
              <a:rPr lang="en-US" altLang="zh-CN" dirty="0"/>
              <a:t>. </a:t>
            </a:r>
            <a:r>
              <a:rPr lang="en-US" altLang="zh-CN" i="1" dirty="0"/>
              <a:t>Polyhedron.</a:t>
            </a:r>
            <a:r>
              <a:rPr lang="en-US" altLang="zh-CN" dirty="0"/>
              <a:t> </a:t>
            </a:r>
            <a:r>
              <a:rPr lang="en-US" altLang="zh-CN" b="1" dirty="0"/>
              <a:t>2018</a:t>
            </a:r>
            <a:r>
              <a:rPr lang="en-US" altLang="zh-CN" dirty="0"/>
              <a:t>, 141, 385.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7804623"/>
      </p:ext>
    </p:extLst>
  </p:cSld>
  <p:clrMapOvr>
    <a:masterClrMapping/>
  </p:clrMapOvr>
  <p:transition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567233" y="1711952"/>
            <a:ext cx="10133807" cy="4623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第二次尝试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换用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Na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 sz="2000" dirty="0" err="1">
                <a:latin typeface="等线" panose="02010600030101010101" pitchFamily="2" charset="-122"/>
                <a:ea typeface="等线" panose="02010600030101010101" pitchFamily="2" charset="-122"/>
              </a:rPr>
              <a:t>tBuONa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原位反应制备</a:t>
            </a:r>
            <a:r>
              <a:rPr lang="en-US" altLang="zh-CN" sz="2000" dirty="0" err="1">
                <a:latin typeface="等线" panose="02010600030101010101" pitchFamily="2" charset="-122"/>
                <a:ea typeface="等线" panose="02010600030101010101" pitchFamily="2" charset="-122"/>
              </a:rPr>
              <a:t>tBuONa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结果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TLC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表明反应</a:t>
            </a:r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部分转化</a:t>
            </a:r>
            <a:endParaRPr lang="en-US" altLang="zh-CN" sz="20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产物量太少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(&lt;2.3 g)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，难以蒸馏收集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原因分析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部分转化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——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溶剂</a:t>
            </a:r>
            <a:r>
              <a:rPr lang="en-US" altLang="zh-CN" sz="2000" dirty="0" err="1">
                <a:latin typeface="等线" panose="02010600030101010101" pitchFamily="2" charset="-122"/>
                <a:ea typeface="等线" panose="02010600030101010101" pitchFamily="2" charset="-122"/>
              </a:rPr>
              <a:t>tBuOH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含水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	</a:t>
            </a:r>
            <a:r>
              <a:rPr lang="en-US" altLang="zh-CN" sz="2000" dirty="0" err="1">
                <a:latin typeface="等线" panose="02010600030101010101" pitchFamily="2" charset="-122"/>
                <a:ea typeface="等线" panose="02010600030101010101" pitchFamily="2" charset="-122"/>
              </a:rPr>
              <a:t>tBuONa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与水反应生成碱性更弱的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NaOH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，失去催化能力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蒸馏失败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——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反应规模太小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11</a:t>
            </a:fld>
            <a:endParaRPr lang="zh-HK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配体合成中的难点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3235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2.2.1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氮杂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15-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冠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-5 N1O4(3)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3E832F23-4199-4BB0-9533-8FB076E1CF5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95679" y="411274"/>
          <a:ext cx="5176203" cy="1336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4139125" imgH="1068421" progId="ChemDraw.Document.6.0">
                  <p:embed/>
                </p:oleObj>
              </mc:Choice>
              <mc:Fallback>
                <p:oleObj name="CS ChemDraw Drawing" r:id="rId3" imgW="4139125" imgH="1068421" progId="ChemDraw.Document.6.0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3E832F23-4199-4BB0-9533-8FB076E1CF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95679" y="411274"/>
                        <a:ext cx="5176203" cy="1336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2">
            <a:extLst>
              <a:ext uri="{FF2B5EF4-FFF2-40B4-BE49-F238E27FC236}">
                <a16:creationId xmlns:a16="http://schemas.microsoft.com/office/drawing/2014/main" id="{12D75D24-DFF4-436C-9F03-A2B4B0A7A9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9531" y="4537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4E24304-04FA-4354-BA6B-E39860E2A617}"/>
              </a:ext>
            </a:extLst>
          </p:cNvPr>
          <p:cNvSpPr txBox="1"/>
          <p:nvPr/>
        </p:nvSpPr>
        <p:spPr>
          <a:xfrm>
            <a:off x="6991876" y="4727664"/>
            <a:ext cx="4151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目标产物粘附于容器壁，无法收集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8BB6974-1421-499D-91E3-2FB87C11D37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2" r="24285" b="34852"/>
          <a:stretch/>
        </p:blipFill>
        <p:spPr>
          <a:xfrm>
            <a:off x="6585856" y="1839698"/>
            <a:ext cx="4963885" cy="2830443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35C4EC14-D473-4D2D-8548-C543DE9B7C88}"/>
              </a:ext>
            </a:extLst>
          </p:cNvPr>
          <p:cNvSpPr/>
          <p:nvPr/>
        </p:nvSpPr>
        <p:spPr>
          <a:xfrm>
            <a:off x="8092438" y="3062627"/>
            <a:ext cx="1950720" cy="1604269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F71D476-EA0C-4840-977B-9814A67AA84F}"/>
              </a:ext>
            </a:extLst>
          </p:cNvPr>
          <p:cNvSpPr txBox="1"/>
          <p:nvPr/>
        </p:nvSpPr>
        <p:spPr>
          <a:xfrm>
            <a:off x="123568" y="6516130"/>
            <a:ext cx="753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Maeda, H. </a:t>
            </a:r>
            <a:r>
              <a:rPr lang="en-US" altLang="zh-CN" i="1" dirty="0"/>
              <a:t>et al</a:t>
            </a:r>
            <a:r>
              <a:rPr lang="en-US" altLang="zh-CN" dirty="0"/>
              <a:t>. </a:t>
            </a:r>
            <a:r>
              <a:rPr lang="en-US" altLang="zh-CN" i="1" dirty="0"/>
              <a:t>J. Chem. Soc. Chem. Comm.</a:t>
            </a:r>
            <a:r>
              <a:rPr lang="en-US" altLang="zh-CN" dirty="0"/>
              <a:t> </a:t>
            </a:r>
            <a:r>
              <a:rPr lang="en-US" altLang="zh-CN" b="1" dirty="0"/>
              <a:t>1981</a:t>
            </a:r>
            <a:r>
              <a:rPr lang="en-US" altLang="zh-CN" dirty="0"/>
              <a:t>, 10, 471.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4184525"/>
      </p:ext>
    </p:extLst>
  </p:cSld>
  <p:clrMapOvr>
    <a:masterClrMapping/>
  </p:clrMapOvr>
  <p:transition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377368" y="1409521"/>
            <a:ext cx="10133807" cy="4890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第三次尝试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① 使用除水溶剂 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&amp; 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超干溶剂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② 加大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Na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投料量至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2.7 eq.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，提高容错率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③ 加大反应规模便于蒸馏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结果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TLC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表明反应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完全转化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减压蒸馏时暴沸，粗产物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喷溅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污染蒸馏产品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原因分析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暴沸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——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高真空度下，油泵的压力波动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喷溅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——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简易蒸馏装置无法防止喷溅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12</a:t>
            </a:fld>
            <a:endParaRPr lang="zh-HK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配体合成中的难点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3235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2.2.1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氮杂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15-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冠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-5 N1O4(3)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3E832F23-4199-4BB0-9533-8FB076E1CF5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95679" y="411274"/>
          <a:ext cx="5176203" cy="1336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4139125" imgH="1068421" progId="ChemDraw.Document.6.0">
                  <p:embed/>
                </p:oleObj>
              </mc:Choice>
              <mc:Fallback>
                <p:oleObj name="CS ChemDraw Drawing" r:id="rId3" imgW="4139125" imgH="1068421" progId="ChemDraw.Document.6.0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3E832F23-4199-4BB0-9533-8FB076E1CF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95679" y="411274"/>
                        <a:ext cx="5176203" cy="1336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2">
            <a:extLst>
              <a:ext uri="{FF2B5EF4-FFF2-40B4-BE49-F238E27FC236}">
                <a16:creationId xmlns:a16="http://schemas.microsoft.com/office/drawing/2014/main" id="{12D75D24-DFF4-436C-9F03-A2B4B0A7A9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9531" y="4537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EBD99DB-1DF2-4485-A946-F710C3BE0C8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72" b="38539"/>
          <a:stretch/>
        </p:blipFill>
        <p:spPr>
          <a:xfrm>
            <a:off x="7190232" y="1969449"/>
            <a:ext cx="3755136" cy="329726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F61D1A02-3D60-4E9E-9212-ED9997D284F6}"/>
              </a:ext>
            </a:extLst>
          </p:cNvPr>
          <p:cNvSpPr txBox="1"/>
          <p:nvPr/>
        </p:nvSpPr>
        <p:spPr>
          <a:xfrm>
            <a:off x="7293140" y="5283950"/>
            <a:ext cx="3652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实验中使用的简易蒸馏装置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（无克式蒸馏头）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7A5EE160-8011-4364-BCB5-B5915909C637}"/>
              </a:ext>
            </a:extLst>
          </p:cNvPr>
          <p:cNvSpPr/>
          <p:nvPr/>
        </p:nvSpPr>
        <p:spPr>
          <a:xfrm>
            <a:off x="8388311" y="2766508"/>
            <a:ext cx="1034363" cy="1997081"/>
          </a:xfrm>
          <a:custGeom>
            <a:avLst/>
            <a:gdLst>
              <a:gd name="connsiteX0" fmla="*/ 41586 w 1034363"/>
              <a:gd name="connsiteY0" fmla="*/ 1997081 h 1997081"/>
              <a:gd name="connsiteX1" fmla="*/ 24169 w 1034363"/>
              <a:gd name="connsiteY1" fmla="*/ 403412 h 1997081"/>
              <a:gd name="connsiteX2" fmla="*/ 328969 w 1034363"/>
              <a:gd name="connsiteY2" fmla="*/ 20235 h 1997081"/>
              <a:gd name="connsiteX3" fmla="*/ 494432 w 1034363"/>
              <a:gd name="connsiteY3" fmla="*/ 116029 h 1997081"/>
              <a:gd name="connsiteX4" fmla="*/ 1034363 w 1034363"/>
              <a:gd name="connsiteY4" fmla="*/ 647252 h 1997081"/>
              <a:gd name="connsiteX5" fmla="*/ 1034363 w 1034363"/>
              <a:gd name="connsiteY5" fmla="*/ 647252 h 1997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34363" h="1997081">
                <a:moveTo>
                  <a:pt x="41586" y="1997081"/>
                </a:moveTo>
                <a:cubicBezTo>
                  <a:pt x="8929" y="1364983"/>
                  <a:pt x="-23728" y="732886"/>
                  <a:pt x="24169" y="403412"/>
                </a:cubicBezTo>
                <a:cubicBezTo>
                  <a:pt x="72066" y="73938"/>
                  <a:pt x="250592" y="68132"/>
                  <a:pt x="328969" y="20235"/>
                </a:cubicBezTo>
                <a:cubicBezTo>
                  <a:pt x="407346" y="-27662"/>
                  <a:pt x="376866" y="11526"/>
                  <a:pt x="494432" y="116029"/>
                </a:cubicBezTo>
                <a:cubicBezTo>
                  <a:pt x="611998" y="220532"/>
                  <a:pt x="1034363" y="647252"/>
                  <a:pt x="1034363" y="647252"/>
                </a:cubicBezTo>
                <a:lnTo>
                  <a:pt x="1034363" y="647252"/>
                </a:lnTo>
              </a:path>
            </a:pathLst>
          </a:custGeom>
          <a:noFill/>
          <a:ln w="28575">
            <a:solidFill>
              <a:srgbClr val="FF000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873392"/>
      </p:ext>
    </p:extLst>
  </p:cSld>
  <p:clrMapOvr>
    <a:masterClrMapping/>
  </p:clrMapOvr>
  <p:transition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377368" y="1902011"/>
            <a:ext cx="10133807" cy="3053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第四次尝试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重复第三次的条件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换用带克式蒸馏头的蒸馏装置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结果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成功蒸出产物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N1O4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，无色固体，略高于室温下熔化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收率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34.7%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13</a:t>
            </a:fld>
            <a:endParaRPr lang="zh-HK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配体合成中的难点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3235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2.2.1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氮杂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15-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冠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-5 N1O4(3)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3E832F23-4199-4BB0-9533-8FB076E1CF5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95679" y="411274"/>
          <a:ext cx="5176203" cy="1336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4139125" imgH="1068421" progId="ChemDraw.Document.6.0">
                  <p:embed/>
                </p:oleObj>
              </mc:Choice>
              <mc:Fallback>
                <p:oleObj name="CS ChemDraw Drawing" r:id="rId3" imgW="4139125" imgH="1068421" progId="ChemDraw.Document.6.0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3E832F23-4199-4BB0-9533-8FB076E1CF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95679" y="411274"/>
                        <a:ext cx="5176203" cy="1336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2">
            <a:extLst>
              <a:ext uri="{FF2B5EF4-FFF2-40B4-BE49-F238E27FC236}">
                <a16:creationId xmlns:a16="http://schemas.microsoft.com/office/drawing/2014/main" id="{12D75D24-DFF4-436C-9F03-A2B4B0A7A9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9531" y="4537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1D1A02-3D60-4E9E-9212-ED9997D284F6}"/>
              </a:ext>
            </a:extLst>
          </p:cNvPr>
          <p:cNvSpPr txBox="1"/>
          <p:nvPr/>
        </p:nvSpPr>
        <p:spPr>
          <a:xfrm>
            <a:off x="7245531" y="5677735"/>
            <a:ext cx="365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氮杂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15-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冠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-5 (N1O4)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的照片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7B8DAF4-C5C3-4785-A903-1677CDAAE5F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4" r="6455" b="33842"/>
          <a:stretch/>
        </p:blipFill>
        <p:spPr>
          <a:xfrm>
            <a:off x="7750628" y="1777311"/>
            <a:ext cx="2700631" cy="382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676110"/>
      </p:ext>
    </p:extLst>
  </p:cSld>
  <p:clrMapOvr>
    <a:masterClrMapping/>
  </p:clrMapOvr>
  <p:transition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377368" y="1902011"/>
            <a:ext cx="10133807" cy="350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经验总结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① </a:t>
            </a:r>
            <a:r>
              <a:rPr lang="en-US" altLang="zh-CN" sz="2000" dirty="0" err="1">
                <a:latin typeface="等线" panose="02010600030101010101" pitchFamily="2" charset="-122"/>
                <a:ea typeface="等线" panose="02010600030101010101" pitchFamily="2" charset="-122"/>
              </a:rPr>
              <a:t>tBuONa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是否过量对反应至关重要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（影响因素：碱的种类与用量、溶剂是否除水）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②蒸馏装置的设计须权衡利弊：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	&gt;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简易蒸馏器</a:t>
            </a:r>
            <a:r>
              <a:rPr lang="zh-CN" altLang="en-US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贴壁损失少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，但极易</a:t>
            </a:r>
            <a:r>
              <a:rPr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喷溅污染产物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；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	&gt;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普通蒸馏器可</a:t>
            </a:r>
            <a:r>
              <a:rPr lang="zh-CN" altLang="en-US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防喷溅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，但</a:t>
            </a:r>
            <a:r>
              <a:rPr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贴壁损失多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③加大反应规模可减少贴壁损失的比例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14</a:t>
            </a:fld>
            <a:endParaRPr lang="zh-HK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配体合成中的难点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3235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2.2.1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氮杂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15-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冠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-5 N1O4(3)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sp>
        <p:nvSpPr>
          <p:cNvPr id="4" name="Rectangle 2">
            <a:extLst>
              <a:ext uri="{FF2B5EF4-FFF2-40B4-BE49-F238E27FC236}">
                <a16:creationId xmlns:a16="http://schemas.microsoft.com/office/drawing/2014/main" id="{12D75D24-DFF4-436C-9F03-A2B4B0A7A9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9531" y="4537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1D1A02-3D60-4E9E-9212-ED9997D284F6}"/>
              </a:ext>
            </a:extLst>
          </p:cNvPr>
          <p:cNvSpPr txBox="1"/>
          <p:nvPr/>
        </p:nvSpPr>
        <p:spPr>
          <a:xfrm>
            <a:off x="7241686" y="2211948"/>
            <a:ext cx="365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反应机理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AA2415E0-C834-41B6-898A-757EACB0D4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015008"/>
              </p:ext>
            </p:extLst>
          </p:nvPr>
        </p:nvGraphicFramePr>
        <p:xfrm>
          <a:off x="7293627" y="168018"/>
          <a:ext cx="3260204" cy="20448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3843202" imgH="2412272" progId="ChemDraw.Document.6.0">
                  <p:embed/>
                </p:oleObj>
              </mc:Choice>
              <mc:Fallback>
                <p:oleObj name="CS ChemDraw Drawing" r:id="rId3" imgW="3843202" imgH="2412272" progId="ChemDraw.Document.6.0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2F125854-8385-4586-952C-3384AFC66DC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93627" y="168018"/>
                        <a:ext cx="3260204" cy="204485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C23B04F9-E50F-4143-8B02-F2F2FA8775AB}"/>
              </a:ext>
            </a:extLst>
          </p:cNvPr>
          <p:cNvSpPr txBox="1"/>
          <p:nvPr/>
        </p:nvSpPr>
        <p:spPr>
          <a:xfrm>
            <a:off x="7241686" y="5682276"/>
            <a:ext cx="365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改进后的实验装置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0D25B2-B11A-4827-9692-6B0F4DD36CC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43" t="17630" r="30500" b="14417"/>
          <a:stretch/>
        </p:blipFill>
        <p:spPr>
          <a:xfrm>
            <a:off x="7156268" y="2581600"/>
            <a:ext cx="3823064" cy="314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059944"/>
      </p:ext>
    </p:extLst>
  </p:cSld>
  <p:clrMapOvr>
    <a:masterClrMapping/>
  </p:clrMapOvr>
  <p:transition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15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720118" y="3024293"/>
            <a:ext cx="10546579" cy="2530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概况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共合成两次，总收率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27.0%/54.6%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经验总结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冠醚类分子是良好的氢键受体，水中有一定溶解度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水洗次数过多将会导致产率下降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配体合成中的难点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2.2.2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双环配体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N1O4-B4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8B8EBA34-5B60-448E-815C-15B3FDF4A1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569093"/>
              </p:ext>
            </p:extLst>
          </p:nvPr>
        </p:nvGraphicFramePr>
        <p:xfrm>
          <a:off x="1450975" y="1409700"/>
          <a:ext cx="9083675" cy="1541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7445879" imgH="1263458" progId="ChemDraw.Document.6.0">
                  <p:embed/>
                </p:oleObj>
              </mc:Choice>
              <mc:Fallback>
                <p:oleObj name="CS ChemDraw Drawing" r:id="rId3" imgW="7445879" imgH="1263458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50975" y="1409700"/>
                        <a:ext cx="9083675" cy="1541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9364330"/>
      </p:ext>
    </p:extLst>
  </p:cSld>
  <p:clrMapOvr>
    <a:masterClrMapping/>
  </p:clrMapOvr>
  <p:transition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16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6217315" y="1880703"/>
            <a:ext cx="1897479" cy="43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预期结构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配合物的合成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2.2.1 2EuI</a:t>
              </a:r>
              <a:r>
                <a:rPr lang="en-US" altLang="zh-CN" sz="1600" b="1" baseline="-25000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·N1O4-B4·THF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2DA0BFFB-10B4-492E-8FE5-D6654997A9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724310"/>
              </p:ext>
            </p:extLst>
          </p:nvPr>
        </p:nvGraphicFramePr>
        <p:xfrm>
          <a:off x="506087" y="2990899"/>
          <a:ext cx="5762625" cy="1474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4166586" imgH="1063664" progId="ChemDraw.Document.6.0">
                  <p:embed/>
                </p:oleObj>
              </mc:Choice>
              <mc:Fallback>
                <p:oleObj name="CS ChemDraw Drawing" r:id="rId3" imgW="4166586" imgH="1063664" progId="ChemDraw.Document.6.0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2DA0BFFB-10B4-492E-8FE5-D6654997A95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6087" y="2990899"/>
                        <a:ext cx="5762625" cy="14747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FB0B1AE8-5E67-414F-9208-2FFEB27B421D}"/>
              </a:ext>
            </a:extLst>
          </p:cNvPr>
          <p:cNvSpPr txBox="1"/>
          <p:nvPr/>
        </p:nvSpPr>
        <p:spPr>
          <a:xfrm>
            <a:off x="5813393" y="4615000"/>
            <a:ext cx="2125987" cy="9610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实验结果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algn="r"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43A9DE43-9437-4421-86DD-1884995558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2364942"/>
              </p:ext>
            </p:extLst>
          </p:nvPr>
        </p:nvGraphicFramePr>
        <p:xfrm>
          <a:off x="8427946" y="864963"/>
          <a:ext cx="5311775" cy="191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5" imgW="3840835" imgH="1379053" progId="ChemDraw.Document.6.0">
                  <p:embed/>
                </p:oleObj>
              </mc:Choice>
              <mc:Fallback>
                <p:oleObj name="CS ChemDraw Drawing" r:id="rId5" imgW="3840835" imgH="1379053" progId="ChemDraw.Document.6.0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2DA0BFFB-10B4-492E-8FE5-D6654997A95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27946" y="864963"/>
                        <a:ext cx="5311775" cy="19113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E3F5E084-C436-4D5F-8ECC-360E6A3BB6AA}"/>
              </a:ext>
            </a:extLst>
          </p:cNvPr>
          <p:cNvSpPr txBox="1"/>
          <p:nvPr/>
        </p:nvSpPr>
        <p:spPr>
          <a:xfrm>
            <a:off x="8427946" y="4615000"/>
            <a:ext cx="3130317" cy="494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4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2EuI</a:t>
            </a:r>
            <a:r>
              <a:rPr lang="en-US" altLang="zh-CN" sz="2400" baseline="-250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</a:t>
            </a:r>
            <a:r>
              <a:rPr lang="en-US" altLang="zh-CN" sz="24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·N1O4-B4·THF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64B5FD2-0D0E-48EC-B625-A3C44C6A35F3}"/>
              </a:ext>
            </a:extLst>
          </p:cNvPr>
          <p:cNvSpPr txBox="1"/>
          <p:nvPr/>
        </p:nvSpPr>
        <p:spPr>
          <a:xfrm>
            <a:off x="8071083" y="2857133"/>
            <a:ext cx="3130317" cy="394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EuI</a:t>
            </a:r>
            <a:r>
              <a:rPr lang="en-US" altLang="zh-CN" baseline="-250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</a:t>
            </a:r>
            <a:r>
              <a:rPr lang="en-US" altLang="zh-CN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·N1O4-B4</a:t>
            </a:r>
          </a:p>
        </p:txBody>
      </p:sp>
    </p:spTree>
    <p:extLst>
      <p:ext uri="{BB962C8B-B14F-4D97-AF65-F5344CB8AC3E}">
        <p14:creationId xmlns:p14="http://schemas.microsoft.com/office/powerpoint/2010/main" val="730858452"/>
      </p:ext>
    </p:extLst>
  </p:cSld>
  <p:clrMapOvr>
    <a:masterClrMapping/>
  </p:clrMapOvr>
  <p:transition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17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377368" y="1903208"/>
            <a:ext cx="10546579" cy="3577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&gt;&gt;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为何会生成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 : L = 2 : 1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的配合物？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可能原因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① 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</a:t>
            </a:r>
            <a:r>
              <a:rPr lang="en-US" altLang="zh-CN" sz="2000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2+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L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混合的顺序，影响瞬时反应物比例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② 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</a:t>
            </a:r>
            <a:r>
              <a:rPr lang="en-US" altLang="zh-CN" sz="2000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2+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L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的投料比例，影响络合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解离平衡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设计了四组实验，探究上述两种可能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配合物的合成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2.2.1 Eu</a:t>
              </a:r>
              <a:r>
                <a:rPr lang="en-US" altLang="zh-CN" sz="1600" b="1" baseline="-25000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(N1O4-B4)I</a:t>
              </a:r>
              <a:r>
                <a:rPr lang="en-US" altLang="zh-CN" sz="1600" b="1" baseline="-25000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·THF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D8B23F7A-BAFA-4B7E-BA15-2566888328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178414"/>
              </p:ext>
            </p:extLst>
          </p:nvPr>
        </p:nvGraphicFramePr>
        <p:xfrm>
          <a:off x="5488045" y="342001"/>
          <a:ext cx="6216650" cy="1474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4496126" imgH="1063664" progId="ChemDraw.Document.6.0">
                  <p:embed/>
                </p:oleObj>
              </mc:Choice>
              <mc:Fallback>
                <p:oleObj name="CS ChemDraw Drawing" r:id="rId3" imgW="4496126" imgH="1063664" progId="ChemDraw.Document.6.0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2DA0BFFB-10B4-492E-8FE5-D6654997A95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8045" y="342001"/>
                        <a:ext cx="6216650" cy="147478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表格 4">
            <a:extLst>
              <a:ext uri="{FF2B5EF4-FFF2-40B4-BE49-F238E27FC236}">
                <a16:creationId xmlns:a16="http://schemas.microsoft.com/office/drawing/2014/main" id="{66F8B28D-3F37-430B-A12F-427FAA1E80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025459"/>
              </p:ext>
            </p:extLst>
          </p:nvPr>
        </p:nvGraphicFramePr>
        <p:xfrm>
          <a:off x="6492603" y="2436894"/>
          <a:ext cx="5212092" cy="2790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7364">
                  <a:extLst>
                    <a:ext uri="{9D8B030D-6E8A-4147-A177-3AD203B41FA5}">
                      <a16:colId xmlns:a16="http://schemas.microsoft.com/office/drawing/2014/main" val="1472740359"/>
                    </a:ext>
                  </a:extLst>
                </a:gridCol>
                <a:gridCol w="1737364">
                  <a:extLst>
                    <a:ext uri="{9D8B030D-6E8A-4147-A177-3AD203B41FA5}">
                      <a16:colId xmlns:a16="http://schemas.microsoft.com/office/drawing/2014/main" val="372945481"/>
                    </a:ext>
                  </a:extLst>
                </a:gridCol>
                <a:gridCol w="1737364">
                  <a:extLst>
                    <a:ext uri="{9D8B030D-6E8A-4147-A177-3AD203B41FA5}">
                      <a16:colId xmlns:a16="http://schemas.microsoft.com/office/drawing/2014/main" val="854064075"/>
                    </a:ext>
                  </a:extLst>
                </a:gridCol>
              </a:tblGrid>
              <a:tr h="84102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组别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混合顺序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投料比例</a:t>
                      </a:r>
                      <a:endParaRPr lang="en-US" altLang="zh-CN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(Eu : L)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901473"/>
                  </a:ext>
                </a:extLst>
              </a:tr>
              <a:tr h="48725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滴入</a:t>
                      </a: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Eu</a:t>
                      </a:r>
                      <a:r>
                        <a:rPr lang="en-US" altLang="zh-CN" baseline="300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2+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</a:t>
                      </a: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: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</a:t>
                      </a: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2072133"/>
                  </a:ext>
                </a:extLst>
              </a:tr>
              <a:tr h="48725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Eu</a:t>
                      </a:r>
                      <a:r>
                        <a:rPr lang="en-US" altLang="zh-CN" baseline="300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2+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滴入</a:t>
                      </a: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 : 1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3726718"/>
                  </a:ext>
                </a:extLst>
              </a:tr>
              <a:tr h="48725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Eu</a:t>
                      </a:r>
                      <a:r>
                        <a:rPr lang="en-US" altLang="zh-CN" baseline="300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2+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滴入</a:t>
                      </a: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 : 2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2912391"/>
                  </a:ext>
                </a:extLst>
              </a:tr>
              <a:tr h="48725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d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滴入</a:t>
                      </a: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Eu</a:t>
                      </a:r>
                      <a:r>
                        <a:rPr lang="en-US" altLang="zh-CN" baseline="300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2+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 : 1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1957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7250370"/>
      </p:ext>
    </p:extLst>
  </p:cSld>
  <p:clrMapOvr>
    <a:masterClrMapping/>
  </p:clrMapOvr>
  <p:transition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18</a:t>
            </a:fld>
            <a:endParaRPr lang="zh-HK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配合物的合成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2.2.1 Eu</a:t>
              </a:r>
              <a:r>
                <a:rPr lang="en-US" altLang="zh-CN" sz="1600" b="1" baseline="-25000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(N1O4-B4)I</a:t>
              </a:r>
              <a:r>
                <a:rPr lang="en-US" altLang="zh-CN" sz="1600" b="1" baseline="-25000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·THF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B23CFF0F-FC26-49A8-B8EE-5F2153F05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232631"/>
              </p:ext>
            </p:extLst>
          </p:nvPr>
        </p:nvGraphicFramePr>
        <p:xfrm>
          <a:off x="1213833" y="2149251"/>
          <a:ext cx="9079697" cy="363489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7970">
                  <a:extLst>
                    <a:ext uri="{9D8B030D-6E8A-4147-A177-3AD203B41FA5}">
                      <a16:colId xmlns:a16="http://schemas.microsoft.com/office/drawing/2014/main" val="3180351913"/>
                    </a:ext>
                  </a:extLst>
                </a:gridCol>
                <a:gridCol w="875984">
                  <a:extLst>
                    <a:ext uri="{9D8B030D-6E8A-4147-A177-3AD203B41FA5}">
                      <a16:colId xmlns:a16="http://schemas.microsoft.com/office/drawing/2014/main" val="3202793614"/>
                    </a:ext>
                  </a:extLst>
                </a:gridCol>
                <a:gridCol w="1906611">
                  <a:extLst>
                    <a:ext uri="{9D8B030D-6E8A-4147-A177-3AD203B41FA5}">
                      <a16:colId xmlns:a16="http://schemas.microsoft.com/office/drawing/2014/main" val="392955979"/>
                    </a:ext>
                  </a:extLst>
                </a:gridCol>
                <a:gridCol w="997970">
                  <a:extLst>
                    <a:ext uri="{9D8B030D-6E8A-4147-A177-3AD203B41FA5}">
                      <a16:colId xmlns:a16="http://schemas.microsoft.com/office/drawing/2014/main" val="3617697471"/>
                    </a:ext>
                  </a:extLst>
                </a:gridCol>
                <a:gridCol w="998930">
                  <a:extLst>
                    <a:ext uri="{9D8B030D-6E8A-4147-A177-3AD203B41FA5}">
                      <a16:colId xmlns:a16="http://schemas.microsoft.com/office/drawing/2014/main" val="3737650941"/>
                    </a:ext>
                  </a:extLst>
                </a:gridCol>
                <a:gridCol w="998930">
                  <a:extLst>
                    <a:ext uri="{9D8B030D-6E8A-4147-A177-3AD203B41FA5}">
                      <a16:colId xmlns:a16="http://schemas.microsoft.com/office/drawing/2014/main" val="693019856"/>
                    </a:ext>
                  </a:extLst>
                </a:gridCol>
                <a:gridCol w="2303302">
                  <a:extLst>
                    <a:ext uri="{9D8B030D-6E8A-4147-A177-3AD203B41FA5}">
                      <a16:colId xmlns:a16="http://schemas.microsoft.com/office/drawing/2014/main" val="1165704947"/>
                    </a:ext>
                  </a:extLst>
                </a:gridCol>
              </a:tblGrid>
              <a:tr h="587207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800" kern="100" dirty="0">
                          <a:effectLst/>
                        </a:rPr>
                        <a:t>组别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800" kern="100" dirty="0">
                          <a:effectLst/>
                        </a:rPr>
                        <a:t>投料比</a:t>
                      </a:r>
                      <a:endParaRPr lang="zh-CN" sz="20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EuI</a:t>
                      </a:r>
                      <a:r>
                        <a:rPr lang="en-US" sz="1800" kern="100" baseline="-25000" dirty="0">
                          <a:effectLst/>
                        </a:rPr>
                        <a:t>2</a:t>
                      </a:r>
                      <a:r>
                        <a:rPr lang="en-US" sz="1800" kern="100" dirty="0">
                          <a:effectLst/>
                        </a:rPr>
                        <a:t> : L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800" kern="100">
                          <a:effectLst/>
                        </a:rPr>
                        <a:t>投料顺序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800" kern="100">
                          <a:effectLst/>
                        </a:rPr>
                        <a:t>元素分析结果</a:t>
                      </a:r>
                      <a:r>
                        <a:rPr lang="en-US" sz="1800" kern="100">
                          <a:effectLst/>
                        </a:rPr>
                        <a:t>/%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800" kern="100">
                          <a:effectLst/>
                        </a:rPr>
                        <a:t>最接近的化学式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8533960"/>
                  </a:ext>
                </a:extLst>
              </a:tr>
              <a:tr h="6700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C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H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N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7439"/>
                  </a:ext>
                </a:extLst>
              </a:tr>
              <a:tr h="5944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a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2 : 1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L</a:t>
                      </a:r>
                      <a:r>
                        <a:rPr lang="zh-CN" sz="1800" kern="100">
                          <a:effectLst/>
                        </a:rPr>
                        <a:t>滴入</a:t>
                      </a:r>
                      <a:r>
                        <a:rPr lang="en-US" sz="1800" kern="100">
                          <a:effectLst/>
                        </a:rPr>
                        <a:t>Eu</a:t>
                      </a:r>
                      <a:r>
                        <a:rPr lang="en-US" sz="1800" kern="100" baseline="30000">
                          <a:effectLst/>
                        </a:rPr>
                        <a:t>2+</a:t>
                      </a:r>
                      <a:r>
                        <a:rPr lang="zh-CN" sz="1800" kern="100">
                          <a:effectLst/>
                        </a:rPr>
                        <a:t>中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24.50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4.088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2.03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2EuI</a:t>
                      </a:r>
                      <a:r>
                        <a:rPr lang="en-US" sz="1800" kern="100" baseline="-25000" dirty="0">
                          <a:effectLst/>
                        </a:rPr>
                        <a:t>2</a:t>
                      </a:r>
                      <a:r>
                        <a:rPr lang="en-US" sz="1800" kern="100" dirty="0">
                          <a:effectLst/>
                        </a:rPr>
                        <a:t>·N1O4-B4·THF</a:t>
                      </a:r>
                      <a:r>
                        <a:rPr lang="en-US" sz="1800" kern="100" baseline="30000" dirty="0">
                          <a:effectLst/>
                        </a:rPr>
                        <a:t>*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4235364"/>
                  </a:ext>
                </a:extLst>
              </a:tr>
              <a:tr h="5944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b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1 : 1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Eu</a:t>
                      </a:r>
                      <a:r>
                        <a:rPr lang="en-US" sz="1800" kern="100" baseline="30000" dirty="0">
                          <a:effectLst/>
                        </a:rPr>
                        <a:t>2+</a:t>
                      </a:r>
                      <a:r>
                        <a:rPr lang="zh-CN" sz="1800" kern="100" dirty="0">
                          <a:effectLst/>
                        </a:rPr>
                        <a:t>滴入</a:t>
                      </a:r>
                      <a:r>
                        <a:rPr lang="en-US" sz="1800" kern="100" dirty="0">
                          <a:effectLst/>
                        </a:rPr>
                        <a:t>L</a:t>
                      </a:r>
                      <a:r>
                        <a:rPr lang="zh-CN" sz="1800" kern="100" dirty="0">
                          <a:effectLst/>
                        </a:rPr>
                        <a:t>中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24.96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4.426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1.95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2EuI</a:t>
                      </a:r>
                      <a:r>
                        <a:rPr lang="en-US" sz="1800" kern="100" baseline="-25000">
                          <a:effectLst/>
                        </a:rPr>
                        <a:t>2</a:t>
                      </a:r>
                      <a:r>
                        <a:rPr lang="en-US" sz="1800" kern="100">
                          <a:effectLst/>
                        </a:rPr>
                        <a:t>·N1O4-B4·THF</a:t>
                      </a:r>
                      <a:r>
                        <a:rPr lang="en-US" sz="1800" kern="100" baseline="30000">
                          <a:effectLst/>
                        </a:rPr>
                        <a:t>*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92749268"/>
                  </a:ext>
                </a:extLst>
              </a:tr>
              <a:tr h="5944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c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1 : 2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Eu</a:t>
                      </a:r>
                      <a:r>
                        <a:rPr lang="en-US" sz="1800" kern="100" baseline="30000">
                          <a:effectLst/>
                        </a:rPr>
                        <a:t>2+</a:t>
                      </a:r>
                      <a:r>
                        <a:rPr lang="zh-CN" sz="1800" kern="100">
                          <a:effectLst/>
                        </a:rPr>
                        <a:t>滴入</a:t>
                      </a:r>
                      <a:r>
                        <a:rPr lang="en-US" sz="1800" kern="100">
                          <a:effectLst/>
                        </a:rPr>
                        <a:t>L</a:t>
                      </a:r>
                      <a:r>
                        <a:rPr lang="zh-CN" sz="1800" kern="100">
                          <a:effectLst/>
                        </a:rPr>
                        <a:t>中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26.34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4.434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1.98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2EuI</a:t>
                      </a:r>
                      <a:r>
                        <a:rPr lang="en-US" sz="1800" kern="100" baseline="-25000">
                          <a:effectLst/>
                        </a:rPr>
                        <a:t>2</a:t>
                      </a:r>
                      <a:r>
                        <a:rPr lang="en-US" sz="1800" kern="100">
                          <a:effectLst/>
                        </a:rPr>
                        <a:t>·N1O4-B4·2THF</a:t>
                      </a:r>
                      <a:r>
                        <a:rPr lang="en-US" sz="1800" kern="100" baseline="30000">
                          <a:effectLst/>
                        </a:rPr>
                        <a:t>**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68666990"/>
                  </a:ext>
                </a:extLst>
              </a:tr>
              <a:tr h="5944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d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1 : 1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L</a:t>
                      </a:r>
                      <a:r>
                        <a:rPr lang="zh-CN" sz="1800" kern="100">
                          <a:effectLst/>
                        </a:rPr>
                        <a:t>滴入</a:t>
                      </a:r>
                      <a:r>
                        <a:rPr lang="en-US" sz="1800" kern="100">
                          <a:effectLst/>
                        </a:rPr>
                        <a:t>Eu</a:t>
                      </a:r>
                      <a:r>
                        <a:rPr lang="en-US" sz="1800" kern="100" baseline="30000">
                          <a:effectLst/>
                        </a:rPr>
                        <a:t>2+</a:t>
                      </a:r>
                      <a:r>
                        <a:rPr lang="zh-CN" sz="1800" kern="100">
                          <a:effectLst/>
                        </a:rPr>
                        <a:t>中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25.04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4.135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2.10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2EuI</a:t>
                      </a:r>
                      <a:r>
                        <a:rPr lang="en-US" sz="1800" kern="100" baseline="-25000" dirty="0">
                          <a:effectLst/>
                        </a:rPr>
                        <a:t>2</a:t>
                      </a:r>
                      <a:r>
                        <a:rPr lang="en-US" sz="1800" kern="100" dirty="0">
                          <a:effectLst/>
                        </a:rPr>
                        <a:t>·N1O4-B4·THF</a:t>
                      </a:r>
                      <a:r>
                        <a:rPr lang="en-US" sz="1800" kern="100" baseline="30000" dirty="0">
                          <a:effectLst/>
                        </a:rPr>
                        <a:t>*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58331055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691F280F-1218-4446-A850-993DC777D3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3833" y="5825696"/>
            <a:ext cx="5857527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400" b="0" i="0" u="none" strike="noStrike" cap="none" normalizeH="0" baseline="30000" dirty="0">
                <a:ln>
                  <a:noFill/>
                </a:ln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: 2EuI</a:t>
            </a:r>
            <a:r>
              <a:rPr kumimoji="0" lang="en-US" altLang="zh-CN" sz="1400" b="0" i="0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·N1O4-B4·THF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的元素分析理论值：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 24.44, H 4.10, N 2.04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；</a:t>
            </a:r>
            <a:endParaRPr kumimoji="0" lang="zh-CN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400" b="0" i="0" u="none" strike="noStrike" cap="none" normalizeH="0" baseline="3000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**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: 2EuI</a:t>
            </a:r>
            <a:r>
              <a:rPr kumimoji="0" lang="en-US" altLang="zh-CN" sz="1400" b="0" i="0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·N1O4-B4·2THF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的元素分析理论值：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 26.54, H 4.45, N 1.93</a:t>
            </a:r>
            <a:r>
              <a:rPr lang="zh-CN" altLang="en-US" sz="14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；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EuI</a:t>
            </a:r>
            <a:r>
              <a:rPr kumimoji="0" lang="en-US" altLang="zh-CN" sz="14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·N1O4-B4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的元素分析理论值：</a:t>
            </a:r>
            <a:r>
              <a:rPr lang="en-US" altLang="zh-CN" sz="14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 32.09, H 5.39, N 3.12</a:t>
            </a:r>
            <a:r>
              <a:rPr lang="zh-CN" altLang="en-US" sz="14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422EC9FA-F763-4D22-978F-C34CF5E9A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1659" y="1810697"/>
            <a:ext cx="632404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不同混合顺序及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EuI</a:t>
            </a:r>
            <a:r>
              <a:rPr kumimoji="0" lang="en-US" altLang="zh-CN" sz="16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2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/N1O4-B4 (L)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投料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比下所得配合物的组成</a:t>
            </a:r>
            <a:endParaRPr kumimoji="0" lang="zh-CN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B4C2D7D4-FAB0-4A32-A2E7-5D3A5E5E7E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6378079"/>
              </p:ext>
            </p:extLst>
          </p:nvPr>
        </p:nvGraphicFramePr>
        <p:xfrm>
          <a:off x="5488045" y="342001"/>
          <a:ext cx="6216650" cy="1474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4496126" imgH="1063664" progId="ChemDraw.Document.6.0">
                  <p:embed/>
                </p:oleObj>
              </mc:Choice>
              <mc:Fallback>
                <p:oleObj name="CS ChemDraw Drawing" r:id="rId3" imgW="4496126" imgH="1063664" progId="ChemDraw.Document.6.0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D8B23F7A-BAFA-4B7E-BA15-2566888328B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8045" y="342001"/>
                        <a:ext cx="6216650" cy="147478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756904"/>
      </p:ext>
    </p:extLst>
  </p:cSld>
  <p:clrMapOvr>
    <a:masterClrMapping/>
  </p:clrMapOvr>
  <p:transition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19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377368" y="1903208"/>
            <a:ext cx="10546579" cy="3577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结果分析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① 四组实验得到的配合物组成均偏离预期的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1 : 1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配合物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·N1O4-B4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② 仅当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 : L = 2 : 1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投料时，才能获得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2 : 1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的配合物（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2EuI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·N1O4-B4·THF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）；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③ 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Eu/L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比例越低，则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C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、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H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含量越高。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可能原因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① 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</a:t>
            </a:r>
            <a:r>
              <a:rPr lang="en-US" altLang="zh-CN" sz="2000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2+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N1O4-B4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可以形成不止一种组成的配合物固体；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② 降低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Eu/L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的投料比，可促进配位平衡向低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Eu/L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比的物种移动。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配合物的合成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2.2.1 Eu</a:t>
              </a:r>
              <a:r>
                <a:rPr lang="en-US" altLang="zh-CN" sz="1600" b="1" baseline="-25000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(N1O4-B4)I</a:t>
              </a:r>
              <a:r>
                <a:rPr lang="en-US" altLang="zh-CN" sz="1600" b="1" baseline="-25000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·THF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B84EE318-B651-464E-8D87-DB5FB71FB4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6378079"/>
              </p:ext>
            </p:extLst>
          </p:nvPr>
        </p:nvGraphicFramePr>
        <p:xfrm>
          <a:off x="5488045" y="342001"/>
          <a:ext cx="6216650" cy="1474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4496126" imgH="1063664" progId="ChemDraw.Document.6.0">
                  <p:embed/>
                </p:oleObj>
              </mc:Choice>
              <mc:Fallback>
                <p:oleObj name="CS ChemDraw Drawing" r:id="rId3" imgW="4496126" imgH="1063664" progId="ChemDraw.Document.6.0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D8B23F7A-BAFA-4B7E-BA15-2566888328B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8045" y="342001"/>
                        <a:ext cx="6216650" cy="147478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9564284"/>
      </p:ext>
    </p:extLst>
  </p:cSld>
  <p:clrMapOvr>
    <a:masterClrMapping/>
  </p:clrMapOvr>
  <p:transition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D5D3666-E855-442A-A3B5-063A6704B44C}"/>
              </a:ext>
            </a:extLst>
          </p:cNvPr>
          <p:cNvSpPr/>
          <p:nvPr/>
        </p:nvSpPr>
        <p:spPr>
          <a:xfrm>
            <a:off x="3046478" y="-102326"/>
            <a:ext cx="9231085" cy="7062652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Box 7"/>
          <p:cNvSpPr>
            <a:spLocks noChangeArrowheads="1"/>
          </p:cNvSpPr>
          <p:nvPr/>
        </p:nvSpPr>
        <p:spPr bwMode="auto">
          <a:xfrm>
            <a:off x="5087211" y="1766963"/>
            <a:ext cx="7104789" cy="3674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121917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rgbClr val="FFFFFF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微软雅黑" panose="020B0503020204020204" pitchFamily="34" charset="-122"/>
              </a:rPr>
              <a:t>课题背景与研究思路</a:t>
            </a:r>
            <a:endParaRPr lang="en-US" altLang="zh-CN" sz="2400" dirty="0">
              <a:solidFill>
                <a:srgbClr val="FFFFFF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  <a:sym typeface="微软雅黑" panose="020B0503020204020204" pitchFamily="34" charset="-122"/>
            </a:endParaRPr>
          </a:p>
          <a:p>
            <a:pPr defTabSz="121917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rgbClr val="FFFFFF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微软雅黑" panose="020B0503020204020204" pitchFamily="34" charset="-122"/>
              </a:rPr>
              <a:t>配体与配合物的合成</a:t>
            </a:r>
            <a:endParaRPr lang="en-US" altLang="zh-CN" sz="2400" dirty="0">
              <a:solidFill>
                <a:srgbClr val="FFFFFF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  <a:sym typeface="微软雅黑" panose="020B0503020204020204" pitchFamily="34" charset="-122"/>
            </a:endParaRPr>
          </a:p>
          <a:p>
            <a:pPr defTabSz="121917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rgbClr val="FFFFFF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微软雅黑" panose="020B0503020204020204" pitchFamily="34" charset="-122"/>
              </a:rPr>
              <a:t>配合物光物理性质</a:t>
            </a:r>
            <a:endParaRPr lang="en-US" altLang="zh-CN" sz="2400" dirty="0">
              <a:solidFill>
                <a:srgbClr val="FFFFFF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  <a:sym typeface="微软雅黑" panose="020B0503020204020204" pitchFamily="34" charset="-122"/>
            </a:endParaRPr>
          </a:p>
          <a:p>
            <a:pPr defTabSz="121917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rgbClr val="FFFFFF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微软雅黑" panose="020B0503020204020204" pitchFamily="34" charset="-122"/>
              </a:rPr>
              <a:t>总结与展望</a:t>
            </a:r>
            <a:endParaRPr lang="en-US" altLang="zh-CN" sz="2400" dirty="0">
              <a:solidFill>
                <a:srgbClr val="FFFFFF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  <a:sym typeface="微软雅黑" panose="020B0503020204020204" pitchFamily="34" charset="-122"/>
            </a:endParaRPr>
          </a:p>
          <a:p>
            <a:pPr defTabSz="121917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rgbClr val="FFFFFF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微软雅黑" panose="020B0503020204020204" pitchFamily="34" charset="-122"/>
              </a:rPr>
              <a:t>致谢</a:t>
            </a:r>
            <a:endParaRPr lang="en-US" altLang="zh-CN" sz="2400" dirty="0">
              <a:solidFill>
                <a:srgbClr val="FFFFFF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  <a:sym typeface="微软雅黑" panose="020B0503020204020204" pitchFamily="34" charset="-122"/>
            </a:endParaRPr>
          </a:p>
        </p:txBody>
      </p:sp>
      <p:sp>
        <p:nvSpPr>
          <p:cNvPr id="14" name="TextBox 1"/>
          <p:cNvSpPr>
            <a:spLocks noChangeArrowheads="1"/>
          </p:cNvSpPr>
          <p:nvPr/>
        </p:nvSpPr>
        <p:spPr bwMode="auto">
          <a:xfrm>
            <a:off x="3947651" y="1766963"/>
            <a:ext cx="1139560" cy="3674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121917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rgbClr val="FFFFFF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Calibri" panose="020F0502020204030204" pitchFamily="34" charset="0"/>
              </a:rPr>
              <a:t>Part.1</a:t>
            </a:r>
            <a:endParaRPr lang="zh-CN" altLang="en-US" sz="2400" dirty="0">
              <a:solidFill>
                <a:srgbClr val="FFFFFF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  <a:sym typeface="Calibri" panose="020F0502020204030204" pitchFamily="34" charset="0"/>
            </a:endParaRPr>
          </a:p>
          <a:p>
            <a:pPr defTabSz="121917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rgbClr val="FFFFFF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Calibri" panose="020F0502020204030204" pitchFamily="34" charset="0"/>
              </a:rPr>
              <a:t>Part.2</a:t>
            </a:r>
          </a:p>
          <a:p>
            <a:pPr defTabSz="121917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rgbClr val="FFFFFF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Calibri" panose="020F0502020204030204" pitchFamily="34" charset="0"/>
              </a:rPr>
              <a:t>Part.3</a:t>
            </a:r>
          </a:p>
          <a:p>
            <a:pPr defTabSz="121917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rgbClr val="FFFFFF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Calibri" panose="020F0502020204030204" pitchFamily="34" charset="0"/>
              </a:rPr>
              <a:t>Part.4</a:t>
            </a:r>
          </a:p>
          <a:p>
            <a:pPr defTabSz="121917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rgbClr val="FFFFFF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Calibri" panose="020F0502020204030204" pitchFamily="34" charset="0"/>
              </a:rPr>
              <a:t>Part.5</a:t>
            </a:r>
            <a:endParaRPr lang="zh-CN" altLang="en-US" sz="2400" dirty="0">
              <a:solidFill>
                <a:srgbClr val="FFFFFF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  <a:sym typeface="Calibri" panose="020F050202020403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B35358-23DA-4DA2-B0B1-026AAC79D3B7}"/>
              </a:ext>
            </a:extLst>
          </p:cNvPr>
          <p:cNvSpPr txBox="1"/>
          <p:nvPr/>
        </p:nvSpPr>
        <p:spPr>
          <a:xfrm>
            <a:off x="439082" y="1677879"/>
            <a:ext cx="2752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9A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目录</a:t>
            </a:r>
            <a:endParaRPr lang="en-US" altLang="zh-CN" sz="3600" b="1" dirty="0">
              <a:solidFill>
                <a:srgbClr val="9A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r>
              <a:rPr lang="en-US" altLang="zh-CN" sz="3600" b="1" dirty="0">
                <a:solidFill>
                  <a:srgbClr val="9A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Contents</a:t>
            </a:r>
            <a:endParaRPr lang="zh-CN" altLang="en-US" sz="3600" b="1" dirty="0">
              <a:solidFill>
                <a:srgbClr val="9A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3565493"/>
      </p:ext>
    </p:extLst>
  </p:cSld>
  <p:clrMapOvr>
    <a:masterClrMapping/>
  </p:clrMapOvr>
  <p:transition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20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348512" y="2602001"/>
            <a:ext cx="6616319" cy="2376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反应条件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 : N1O4 = 1 : 3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投料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操作：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N1O4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溶于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THF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后，滴加到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的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THF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溶液（未全溶）中，室温反应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24 h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过滤得到白色固体，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365 nm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下呈深蓝光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配合物的合成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2.2.2 Eu(N1O4)</a:t>
              </a:r>
              <a:r>
                <a:rPr lang="en-US" altLang="zh-CN" sz="1600" b="1" baseline="-25000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r>
                <a:rPr lang="en-US" altLang="zh-CN" sz="1600" b="1" baseline="-25000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2" name="表格 4">
            <a:extLst>
              <a:ext uri="{FF2B5EF4-FFF2-40B4-BE49-F238E27FC236}">
                <a16:creationId xmlns:a16="http://schemas.microsoft.com/office/drawing/2014/main" id="{D836C915-D304-4160-90E3-1EC36B130E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8087914"/>
              </p:ext>
            </p:extLst>
          </p:nvPr>
        </p:nvGraphicFramePr>
        <p:xfrm>
          <a:off x="6964831" y="3798332"/>
          <a:ext cx="502484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2584">
                  <a:extLst>
                    <a:ext uri="{9D8B030D-6E8A-4147-A177-3AD203B41FA5}">
                      <a16:colId xmlns:a16="http://schemas.microsoft.com/office/drawing/2014/main" val="3069565646"/>
                    </a:ext>
                  </a:extLst>
                </a:gridCol>
                <a:gridCol w="900754">
                  <a:extLst>
                    <a:ext uri="{9D8B030D-6E8A-4147-A177-3AD203B41FA5}">
                      <a16:colId xmlns:a16="http://schemas.microsoft.com/office/drawing/2014/main" val="2853059163"/>
                    </a:ext>
                  </a:extLst>
                </a:gridCol>
                <a:gridCol w="900754">
                  <a:extLst>
                    <a:ext uri="{9D8B030D-6E8A-4147-A177-3AD203B41FA5}">
                      <a16:colId xmlns:a16="http://schemas.microsoft.com/office/drawing/2014/main" val="1685290561"/>
                    </a:ext>
                  </a:extLst>
                </a:gridCol>
                <a:gridCol w="900754">
                  <a:extLst>
                    <a:ext uri="{9D8B030D-6E8A-4147-A177-3AD203B41FA5}">
                      <a16:colId xmlns:a16="http://schemas.microsoft.com/office/drawing/2014/main" val="15874052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化学式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C/%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H/%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N/%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4834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实验值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28.58</a:t>
                      </a:r>
                      <a:endParaRPr lang="zh-CN" altLang="en-US" b="1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5.069</a:t>
                      </a:r>
                      <a:endParaRPr lang="zh-CN" altLang="en-US" b="1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3.30</a:t>
                      </a:r>
                      <a:endParaRPr lang="zh-CN" altLang="en-US" b="1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248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EuI</a:t>
                      </a:r>
                      <a:r>
                        <a:rPr lang="en-US" altLang="zh-CN" baseline="-250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·2N1O4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28.45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5.01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3.32</a:t>
                      </a:r>
                      <a:endParaRPr lang="zh-CN" altLang="en-US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131048"/>
                  </a:ext>
                </a:extLst>
              </a:tr>
            </a:tbl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C366E955-6882-47E1-A676-32045BF4ADBE}"/>
              </a:ext>
            </a:extLst>
          </p:cNvPr>
          <p:cNvSpPr txBox="1"/>
          <p:nvPr/>
        </p:nvSpPr>
        <p:spPr>
          <a:xfrm>
            <a:off x="7544839" y="3429000"/>
            <a:ext cx="44448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等线" panose="02010600030101010101" pitchFamily="2" charset="-122"/>
                <a:ea typeface="等线" panose="02010600030101010101" pitchFamily="2" charset="-122"/>
              </a:rPr>
              <a:t>元素分析结果：符合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EuI</a:t>
            </a:r>
            <a:r>
              <a:rPr lang="en-US" altLang="zh-CN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1800" dirty="0">
                <a:latin typeface="等线" panose="02010600030101010101" pitchFamily="2" charset="-122"/>
                <a:ea typeface="等线" panose="02010600030101010101" pitchFamily="2" charset="-122"/>
              </a:rPr>
              <a:t>·2N1O4)</a:t>
            </a:r>
            <a:r>
              <a:rPr lang="en-US" altLang="zh-CN" sz="18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endParaRPr lang="zh-CN" altLang="en-US" dirty="0"/>
          </a:p>
        </p:txBody>
      </p: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A1A791DB-5622-4D69-9EA8-8AD25E13C6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0645627"/>
              </p:ext>
            </p:extLst>
          </p:nvPr>
        </p:nvGraphicFramePr>
        <p:xfrm>
          <a:off x="3221038" y="1287463"/>
          <a:ext cx="5308600" cy="1423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3838941" imgH="1027035" progId="ChemDraw.Document.6.0">
                  <p:embed/>
                </p:oleObj>
              </mc:Choice>
              <mc:Fallback>
                <p:oleObj name="CS ChemDraw Drawing" r:id="rId3" imgW="3838941" imgH="1027035" progId="ChemDraw.Document.6.0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D8B23F7A-BAFA-4B7E-BA15-2566888328B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21038" y="1287463"/>
                        <a:ext cx="5308600" cy="14239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DA0F3B02-DD05-4D7E-B356-5A11A24EAE52}"/>
              </a:ext>
            </a:extLst>
          </p:cNvPr>
          <p:cNvSpPr txBox="1"/>
          <p:nvPr/>
        </p:nvSpPr>
        <p:spPr>
          <a:xfrm>
            <a:off x="123568" y="6516130"/>
            <a:ext cx="526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Jiang J.Z. </a:t>
            </a:r>
            <a:r>
              <a:rPr lang="en-US" altLang="zh-CN" i="1" dirty="0"/>
              <a:t>et al</a:t>
            </a:r>
            <a:r>
              <a:rPr lang="en-US" altLang="zh-CN" dirty="0"/>
              <a:t>. </a:t>
            </a:r>
            <a:r>
              <a:rPr lang="en-US" altLang="zh-CN" i="1" dirty="0"/>
              <a:t>Coord. Chem. Rev.</a:t>
            </a:r>
            <a:r>
              <a:rPr lang="en-US" altLang="zh-CN" dirty="0"/>
              <a:t> </a:t>
            </a:r>
            <a:r>
              <a:rPr lang="en-US" altLang="zh-CN" b="1" dirty="0"/>
              <a:t>1998</a:t>
            </a:r>
            <a:r>
              <a:rPr lang="en-US" altLang="zh-CN" dirty="0"/>
              <a:t>, 170, 1.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068215"/>
      </p:ext>
    </p:extLst>
  </p:cSld>
  <p:clrMapOvr>
    <a:masterClrMapping/>
  </p:clrMapOvr>
  <p:transition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21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348512" y="1706745"/>
            <a:ext cx="6888311" cy="4623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配合物固体直接接触空气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2EuI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·N1O4-B4·THF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：迅速氧化变黄，并失去发光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·2N1O4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6 min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后变黄，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13 min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后仍有荧光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石英片中的配合物固体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2EuI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·N1O4-B4·THF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8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天后氧化变黄，并失去发光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·2N1O4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8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天后仍为白色，仍能够发光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·2N1O4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的空气稳定性高于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2EuI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·N1O4-B4·THF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可能原因是</a:t>
            </a:r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Eu</a:t>
            </a:r>
            <a:r>
              <a:rPr lang="en-US" altLang="zh-CN" sz="2000" b="1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2+</a:t>
            </a:r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结合的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15-</a:t>
            </a:r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冠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-5</a:t>
            </a:r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环更多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49038"/>
            <a:ext cx="10824032" cy="831850"/>
            <a:chOff x="0" y="260350"/>
            <a:chExt cx="8459538" cy="831850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349469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2.3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配合物的空气稳定性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A1A791DB-5622-4D69-9EA8-8AD25E13C6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7179783"/>
              </p:ext>
            </p:extLst>
          </p:nvPr>
        </p:nvGraphicFramePr>
        <p:xfrm>
          <a:off x="8121650" y="105665"/>
          <a:ext cx="3079750" cy="9576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3451638" imgH="1071275" progId="ChemDraw.Document.6.0">
                  <p:embed/>
                </p:oleObj>
              </mc:Choice>
              <mc:Fallback>
                <p:oleObj name="CS ChemDraw Drawing" r:id="rId3" imgW="3451638" imgH="1071275" progId="ChemDraw.Document.6.0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A1A791DB-5622-4D69-9EA8-8AD25E13C66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21650" y="105665"/>
                        <a:ext cx="3079750" cy="95762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" name="图片 17">
            <a:extLst>
              <a:ext uri="{FF2B5EF4-FFF2-40B4-BE49-F238E27FC236}">
                <a16:creationId xmlns:a16="http://schemas.microsoft.com/office/drawing/2014/main" id="{79456654-A861-4036-924E-5709A0D0D9C6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9157" y="1117864"/>
            <a:ext cx="3700780" cy="2438400"/>
          </a:xfrm>
          <a:prstGeom prst="rect">
            <a:avLst/>
          </a:prstGeom>
          <a:noFill/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DC7C094-E9D6-4302-BEE0-FACE3D6573C4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5131" y="3954448"/>
            <a:ext cx="3952240" cy="1853565"/>
          </a:xfrm>
          <a:prstGeom prst="rect">
            <a:avLst/>
          </a:prstGeom>
          <a:noFill/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FFFC48E0-2651-40CA-BFD9-71DCBF6A819E}"/>
              </a:ext>
            </a:extLst>
          </p:cNvPr>
          <p:cNvSpPr txBox="1"/>
          <p:nvPr/>
        </p:nvSpPr>
        <p:spPr>
          <a:xfrm>
            <a:off x="7659157" y="3386987"/>
            <a:ext cx="4151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Arial" panose="020B0604020202020204" pitchFamily="34" charset="0"/>
                <a:ea typeface="楷体" panose="02010609060101010101" pitchFamily="49" charset="-122"/>
                <a:cs typeface="Arial" panose="020B0604020202020204" pitchFamily="34" charset="0"/>
              </a:rPr>
              <a:t>EuI</a:t>
            </a:r>
            <a:r>
              <a:rPr lang="en-US" altLang="zh-CN" sz="1600" baseline="-25000" dirty="0">
                <a:latin typeface="Arial" panose="020B0604020202020204" pitchFamily="34" charset="0"/>
                <a:ea typeface="楷体" panose="02010609060101010101" pitchFamily="49" charset="-122"/>
                <a:cs typeface="Arial" panose="020B0604020202020204" pitchFamily="34" charset="0"/>
              </a:rPr>
              <a:t>2</a:t>
            </a:r>
            <a:r>
              <a:rPr lang="en-US" altLang="zh-CN" sz="1600" dirty="0">
                <a:latin typeface="Arial" panose="020B0604020202020204" pitchFamily="34" charset="0"/>
                <a:ea typeface="楷体" panose="02010609060101010101" pitchFamily="49" charset="-122"/>
                <a:cs typeface="Arial" panose="020B0604020202020204" pitchFamily="34" charset="0"/>
              </a:rPr>
              <a:t>·2N1O4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固体暴露于空气中的变化</a:t>
            </a:r>
            <a:endParaRPr lang="en-US" altLang="zh-CN" sz="1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2A9446D-AE3A-43E9-8933-713DAA1AC98A}"/>
              </a:ext>
            </a:extLst>
          </p:cNvPr>
          <p:cNvSpPr txBox="1"/>
          <p:nvPr/>
        </p:nvSpPr>
        <p:spPr>
          <a:xfrm>
            <a:off x="7291252" y="5726797"/>
            <a:ext cx="26332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latin typeface="Arial" panose="020B0604020202020204" pitchFamily="34" charset="0"/>
                <a:ea typeface="楷体" panose="02010609060101010101" pitchFamily="49" charset="-122"/>
                <a:cs typeface="Arial" panose="020B0604020202020204" pitchFamily="34" charset="0"/>
              </a:rPr>
              <a:t>2EuI</a:t>
            </a:r>
            <a:r>
              <a:rPr lang="en-US" altLang="zh-CN" sz="1400" baseline="-25000" dirty="0">
                <a:latin typeface="Arial" panose="020B0604020202020204" pitchFamily="34" charset="0"/>
                <a:ea typeface="楷体" panose="02010609060101010101" pitchFamily="49" charset="-122"/>
                <a:cs typeface="Arial" panose="020B0604020202020204" pitchFamily="34" charset="0"/>
              </a:rPr>
              <a:t>2</a:t>
            </a:r>
            <a:r>
              <a:rPr lang="en-US" altLang="zh-CN" sz="1400" dirty="0">
                <a:latin typeface="Arial" panose="020B0604020202020204" pitchFamily="34" charset="0"/>
                <a:ea typeface="楷体" panose="02010609060101010101" pitchFamily="49" charset="-122"/>
                <a:cs typeface="Arial" panose="020B0604020202020204" pitchFamily="34" charset="0"/>
              </a:rPr>
              <a:t>·N1O4-B4·THF(a)</a:t>
            </a:r>
          </a:p>
          <a:p>
            <a:pPr algn="ctr"/>
            <a:r>
              <a:rPr lang="en-US" altLang="zh-CN" sz="1400" dirty="0">
                <a:latin typeface="Arial" panose="020B0604020202020204" pitchFamily="34" charset="0"/>
                <a:ea typeface="楷体" panose="02010609060101010101" pitchFamily="49" charset="-122"/>
                <a:cs typeface="Arial" panose="020B0604020202020204" pitchFamily="34" charset="0"/>
              </a:rPr>
              <a:t>EuI</a:t>
            </a:r>
            <a:r>
              <a:rPr lang="en-US" altLang="zh-CN" sz="1400" baseline="-25000" dirty="0">
                <a:latin typeface="Arial" panose="020B0604020202020204" pitchFamily="34" charset="0"/>
                <a:ea typeface="楷体" panose="02010609060101010101" pitchFamily="49" charset="-122"/>
                <a:cs typeface="Arial" panose="020B0604020202020204" pitchFamily="34" charset="0"/>
              </a:rPr>
              <a:t>2</a:t>
            </a:r>
            <a:r>
              <a:rPr lang="en-US" altLang="zh-CN" sz="1400" dirty="0">
                <a:latin typeface="Arial" panose="020B0604020202020204" pitchFamily="34" charset="0"/>
                <a:ea typeface="楷体" panose="02010609060101010101" pitchFamily="49" charset="-122"/>
                <a:cs typeface="Arial" panose="020B0604020202020204" pitchFamily="34" charset="0"/>
              </a:rPr>
              <a:t>·2N1O4(b)</a:t>
            </a:r>
          </a:p>
          <a:p>
            <a:pPr algn="ctr"/>
            <a:r>
              <a:rPr lang="zh-CN" altLang="en-US" sz="1400" dirty="0">
                <a:latin typeface="Arial" panose="020B0604020202020204" pitchFamily="34" charset="0"/>
                <a:ea typeface="楷体" panose="02010609060101010101" pitchFamily="49" charset="-122"/>
                <a:cs typeface="Arial" panose="020B0604020202020204" pitchFamily="34" charset="0"/>
              </a:rPr>
              <a:t>石英片封装的固体</a:t>
            </a:r>
            <a:endParaRPr lang="en-US" altLang="zh-CN" sz="1400" dirty="0">
              <a:latin typeface="Arial" panose="020B0604020202020204" pitchFamily="34" charset="0"/>
              <a:ea typeface="楷体" panose="0201060906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123809"/>
      </p:ext>
    </p:extLst>
  </p:cSld>
  <p:clrMapOvr>
    <a:masterClrMapping/>
  </p:clrMapOvr>
  <p:transition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4"/>
          <p:cNvSpPr>
            <a:spLocks noChangeArrowheads="1"/>
          </p:cNvSpPr>
          <p:nvPr/>
        </p:nvSpPr>
        <p:spPr bwMode="auto">
          <a:xfrm>
            <a:off x="8111067" y="0"/>
            <a:ext cx="3456517" cy="2660651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40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47" name="TextBox 5"/>
          <p:cNvSpPr>
            <a:spLocks noChangeArrowheads="1"/>
          </p:cNvSpPr>
          <p:nvPr/>
        </p:nvSpPr>
        <p:spPr bwMode="auto">
          <a:xfrm>
            <a:off x="5973417" y="2708920"/>
            <a:ext cx="5566651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US" altLang="zh-CN" sz="4800" dirty="0">
                <a:solidFill>
                  <a:srgbClr val="9A000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cs typeface="Raleway" pitchFamily="2" charset="0"/>
                <a:sym typeface="Balham" pitchFamily="2" charset="0"/>
              </a:rPr>
              <a:t>Part. 3</a:t>
            </a:r>
          </a:p>
          <a:p>
            <a:pPr algn="r"/>
            <a:r>
              <a:rPr lang="zh-CN" altLang="en-US" sz="3200" dirty="0">
                <a:solidFill>
                  <a:srgbClr val="9A000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Balham" pitchFamily="2" charset="0"/>
              </a:rPr>
              <a:t>配合物光物理性质</a:t>
            </a:r>
            <a:endParaRPr lang="zh-CN" altLang="en-US" sz="3200" dirty="0">
              <a:solidFill>
                <a:srgbClr val="9A0000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432" y="980728"/>
            <a:ext cx="1378211" cy="135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557335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B431E2CC-1AFC-40C1-A329-1F4274D4F30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938" y="3244231"/>
            <a:ext cx="3677031" cy="281520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9F772629-779E-4D72-A3F7-A31B5854EF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797" y="3244969"/>
            <a:ext cx="3677031" cy="281520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55D129E-D81B-40FC-BC6F-54F9AE87DA6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5650" y="810875"/>
            <a:ext cx="3677031" cy="281520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D034688-0072-4D6F-B349-EE21F6602B7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509" y="810875"/>
            <a:ext cx="3677031" cy="2815209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23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634807" y="1666609"/>
            <a:ext cx="10546579" cy="4623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【2EuI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·N1O4-B4·THF】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1.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5×10</a:t>
            </a:r>
            <a:r>
              <a:rPr lang="en-US" altLang="zh-CN" sz="2000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-4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 M MeOH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溶液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激发：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240~420 nm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发射：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408 nm, 445 nm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随激发波长变化，两发射峰强度之比会改变</a:t>
            </a:r>
            <a:endParaRPr lang="en-US" altLang="zh-CN" sz="20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2. 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固体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激发：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250~440 nm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发射：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437 nm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（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Ex350 nm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）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	  442 nm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（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Ex300 nm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）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3.1 2EuI</a:t>
              </a:r>
              <a:r>
                <a:rPr lang="en-US" altLang="zh-CN" sz="3600" b="1" baseline="-25000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·N1O4-B4·THF</a:t>
              </a:r>
              <a:endParaRPr lang="zh-CN" altLang="en-US" sz="3600" b="1" dirty="0">
                <a:solidFill>
                  <a:srgbClr val="8B001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3.1.1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激发与发射光谱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857CEEFF-9218-42D1-97C6-C9B8C5498B4F}"/>
              </a:ext>
            </a:extLst>
          </p:cNvPr>
          <p:cNvSpPr txBox="1"/>
          <p:nvPr/>
        </p:nvSpPr>
        <p:spPr>
          <a:xfrm>
            <a:off x="6235337" y="5919207"/>
            <a:ext cx="2969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溶液激发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左上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)/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发射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右上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固体激发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左下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)/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发射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右下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088A045A-12B4-49B3-BCEE-105FC0F56C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9866248"/>
              </p:ext>
            </p:extLst>
          </p:nvPr>
        </p:nvGraphicFramePr>
        <p:xfrm>
          <a:off x="7280393" y="160804"/>
          <a:ext cx="4006318" cy="9504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4496126" imgH="1063664" progId="ChemDraw.Document.6.0">
                  <p:embed/>
                </p:oleObj>
              </mc:Choice>
              <mc:Fallback>
                <p:oleObj name="CS ChemDraw Drawing" r:id="rId7" imgW="4496126" imgH="1063664" progId="ChemDraw.Document.6.0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B84EE318-B651-464E-8D87-DB5FB71FB40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80393" y="160804"/>
                        <a:ext cx="4006318" cy="95042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422921"/>
      </p:ext>
    </p:extLst>
  </p:cSld>
  <p:clrMapOvr>
    <a:masterClrMapping/>
  </p:clrMapOvr>
  <p:transition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5D7B675-F1DA-44D3-AE7A-4B4EA428E8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7229" y="1081686"/>
            <a:ext cx="4902708" cy="375361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F6EEC8C-A9D9-4374-9830-7C8629286E3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8457" y="1081686"/>
            <a:ext cx="4902708" cy="3753612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24</a:t>
            </a:fld>
            <a:endParaRPr lang="zh-HK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3.1 2EuI</a:t>
              </a:r>
              <a:r>
                <a:rPr lang="en-US" altLang="zh-CN" sz="3600" b="1" baseline="-25000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·N1O4-B4·THF</a:t>
              </a:r>
              <a:endParaRPr lang="zh-CN" altLang="en-US" sz="3600" b="1" dirty="0">
                <a:solidFill>
                  <a:srgbClr val="8B001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3.1.2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表观激发态寿命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857CEEFF-9218-42D1-97C6-C9B8C5498B4F}"/>
              </a:ext>
            </a:extLst>
          </p:cNvPr>
          <p:cNvSpPr txBox="1"/>
          <p:nvPr/>
        </p:nvSpPr>
        <p:spPr>
          <a:xfrm>
            <a:off x="1826695" y="4649306"/>
            <a:ext cx="4392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溶液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左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)/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固体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右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的荧光强度衰减曲线</a:t>
            </a:r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7C67C25B-A8FA-4D0F-99A2-99967D38C8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44767"/>
              </p:ext>
            </p:extLst>
          </p:nvPr>
        </p:nvGraphicFramePr>
        <p:xfrm>
          <a:off x="8270240" y="1687222"/>
          <a:ext cx="3295051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7819">
                  <a:extLst>
                    <a:ext uri="{9D8B030D-6E8A-4147-A177-3AD203B41FA5}">
                      <a16:colId xmlns:a16="http://schemas.microsoft.com/office/drawing/2014/main" val="2069452157"/>
                    </a:ext>
                  </a:extLst>
                </a:gridCol>
                <a:gridCol w="788616">
                  <a:extLst>
                    <a:ext uri="{9D8B030D-6E8A-4147-A177-3AD203B41FA5}">
                      <a16:colId xmlns:a16="http://schemas.microsoft.com/office/drawing/2014/main" val="3559847885"/>
                    </a:ext>
                  </a:extLst>
                </a:gridCol>
                <a:gridCol w="788616">
                  <a:extLst>
                    <a:ext uri="{9D8B030D-6E8A-4147-A177-3AD203B41FA5}">
                      <a16:colId xmlns:a16="http://schemas.microsoft.com/office/drawing/2014/main" val="39279305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溶液</a:t>
                      </a:r>
                      <a:r>
                        <a:rPr lang="zh-CN" altLang="en-US" b="1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激发波长</a:t>
                      </a:r>
                      <a:r>
                        <a:rPr lang="en-US" altLang="zh-CN" dirty="0"/>
                        <a:t>/nm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altLang="zh-CN" dirty="0"/>
                        <a:t>τ</a:t>
                      </a:r>
                      <a:r>
                        <a:rPr lang="el-GR" altLang="zh-CN" baseline="-25000" dirty="0"/>
                        <a:t>1</a:t>
                      </a:r>
                      <a:endParaRPr lang="en-US" altLang="zh-CN" baseline="-25000" dirty="0"/>
                    </a:p>
                    <a:p>
                      <a:pPr algn="ctr"/>
                      <a:r>
                        <a:rPr lang="en-US" altLang="zh-CN" dirty="0"/>
                        <a:t>/ns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τ</a:t>
                      </a:r>
                      <a:r>
                        <a:rPr lang="en-US" altLang="zh-CN" baseline="-25000" dirty="0"/>
                        <a:t>2</a:t>
                      </a:r>
                    </a:p>
                    <a:p>
                      <a:pPr algn="ctr"/>
                      <a:r>
                        <a:rPr lang="en-US" altLang="zh-CN" dirty="0"/>
                        <a:t>/ns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01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18.0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597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244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21.6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436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31.2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5975103"/>
                  </a:ext>
                </a:extLst>
              </a:tr>
            </a:tbl>
          </a:graphicData>
        </a:graphic>
      </p:graphicFrame>
      <p:graphicFrame>
        <p:nvGraphicFramePr>
          <p:cNvPr id="22" name="表格 8">
            <a:extLst>
              <a:ext uri="{FF2B5EF4-FFF2-40B4-BE49-F238E27FC236}">
                <a16:creationId xmlns:a16="http://schemas.microsoft.com/office/drawing/2014/main" id="{190C6928-BC63-4881-91CD-044E0B9D1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086504"/>
              </p:ext>
            </p:extLst>
          </p:nvPr>
        </p:nvGraphicFramePr>
        <p:xfrm>
          <a:off x="8270240" y="3760214"/>
          <a:ext cx="3295051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7819">
                  <a:extLst>
                    <a:ext uri="{9D8B030D-6E8A-4147-A177-3AD203B41FA5}">
                      <a16:colId xmlns:a16="http://schemas.microsoft.com/office/drawing/2014/main" val="2069452157"/>
                    </a:ext>
                  </a:extLst>
                </a:gridCol>
                <a:gridCol w="788616">
                  <a:extLst>
                    <a:ext uri="{9D8B030D-6E8A-4147-A177-3AD203B41FA5}">
                      <a16:colId xmlns:a16="http://schemas.microsoft.com/office/drawing/2014/main" val="3559847885"/>
                    </a:ext>
                  </a:extLst>
                </a:gridCol>
                <a:gridCol w="788616">
                  <a:extLst>
                    <a:ext uri="{9D8B030D-6E8A-4147-A177-3AD203B41FA5}">
                      <a16:colId xmlns:a16="http://schemas.microsoft.com/office/drawing/2014/main" val="39279305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固体激发波长</a:t>
                      </a:r>
                      <a:r>
                        <a:rPr lang="en-US" altLang="zh-CN" dirty="0"/>
                        <a:t>/nm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altLang="zh-CN" dirty="0"/>
                        <a:t>τ</a:t>
                      </a:r>
                      <a:r>
                        <a:rPr lang="el-GR" altLang="zh-CN" baseline="-25000" dirty="0"/>
                        <a:t>1</a:t>
                      </a:r>
                      <a:endParaRPr lang="en-US" altLang="zh-CN" baseline="-25000" dirty="0"/>
                    </a:p>
                    <a:p>
                      <a:pPr algn="ctr"/>
                      <a:r>
                        <a:rPr lang="en-US" altLang="zh-CN" dirty="0"/>
                        <a:t>/ns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τ</a:t>
                      </a:r>
                      <a:r>
                        <a:rPr lang="en-US" altLang="zh-CN" baseline="-25000" dirty="0"/>
                        <a:t>2</a:t>
                      </a:r>
                    </a:p>
                    <a:p>
                      <a:pPr algn="ctr"/>
                      <a:r>
                        <a:rPr lang="en-US" altLang="zh-CN" dirty="0"/>
                        <a:t>/ns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01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12.8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116.5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244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56.2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436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470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5975103"/>
                  </a:ext>
                </a:extLst>
              </a:tr>
            </a:tbl>
          </a:graphicData>
        </a:graphic>
      </p:graphicFrame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F19B95CE-1332-40DF-A67B-92891F4FED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8006227"/>
              </p:ext>
            </p:extLst>
          </p:nvPr>
        </p:nvGraphicFramePr>
        <p:xfrm>
          <a:off x="7280393" y="160804"/>
          <a:ext cx="4006318" cy="9504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5" imgW="4496126" imgH="1063664" progId="ChemDraw.Document.6.0">
                  <p:embed/>
                </p:oleObj>
              </mc:Choice>
              <mc:Fallback>
                <p:oleObj name="CS ChemDraw Drawing" r:id="rId5" imgW="4496126" imgH="1063664" progId="ChemDraw.Document.6.0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088A045A-12B4-49B3-BCEE-105FC0F56CC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80393" y="160804"/>
                        <a:ext cx="4006318" cy="95042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文本框 17">
            <a:extLst>
              <a:ext uri="{FF2B5EF4-FFF2-40B4-BE49-F238E27FC236}">
                <a16:creationId xmlns:a16="http://schemas.microsoft.com/office/drawing/2014/main" id="{A88A3FCD-D335-4AB3-8DB7-6DDA912143C8}"/>
              </a:ext>
            </a:extLst>
          </p:cNvPr>
          <p:cNvSpPr txBox="1"/>
          <p:nvPr/>
        </p:nvSpPr>
        <p:spPr>
          <a:xfrm>
            <a:off x="506087" y="5323836"/>
            <a:ext cx="10546579" cy="8896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双峰发射、双指数衰减及较复杂的表观寿命表明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发光机理复杂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；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Eu</a:t>
            </a:r>
            <a:r>
              <a:rPr lang="en-US" altLang="zh-CN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2+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可能存在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不止一种配位模式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，有待进一步探索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9505289"/>
      </p:ext>
    </p:extLst>
  </p:cSld>
  <p:clrMapOvr>
    <a:masterClrMapping/>
  </p:clrMapOvr>
  <p:transition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25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634807" y="1666609"/>
            <a:ext cx="10546579" cy="4100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量子产率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PLQY】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*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：固体从手套箱中取出后不久即变黄，发光强度明显减弱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测试时可能已大部分变质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3.1 2EuI</a:t>
              </a:r>
              <a:r>
                <a:rPr lang="en-US" altLang="zh-CN" sz="3600" b="1" baseline="-25000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·N1O4-B4·THF</a:t>
              </a:r>
              <a:endParaRPr lang="zh-CN" altLang="en-US" sz="3600" b="1" dirty="0">
                <a:solidFill>
                  <a:srgbClr val="8B001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3.1.3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发光量子产率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(PLQY)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2" name="表格 3">
            <a:extLst>
              <a:ext uri="{FF2B5EF4-FFF2-40B4-BE49-F238E27FC236}">
                <a16:creationId xmlns:a16="http://schemas.microsoft.com/office/drawing/2014/main" id="{41996715-698E-47EF-AA33-019F5CC26A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861845"/>
              </p:ext>
            </p:extLst>
          </p:nvPr>
        </p:nvGraphicFramePr>
        <p:xfrm>
          <a:off x="2928112" y="2532835"/>
          <a:ext cx="5913120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3974">
                  <a:extLst>
                    <a:ext uri="{9D8B030D-6E8A-4147-A177-3AD203B41FA5}">
                      <a16:colId xmlns:a16="http://schemas.microsoft.com/office/drawing/2014/main" val="2046093974"/>
                    </a:ext>
                  </a:extLst>
                </a:gridCol>
                <a:gridCol w="1444573">
                  <a:extLst>
                    <a:ext uri="{9D8B030D-6E8A-4147-A177-3AD203B41FA5}">
                      <a16:colId xmlns:a16="http://schemas.microsoft.com/office/drawing/2014/main" val="230860366"/>
                    </a:ext>
                  </a:extLst>
                </a:gridCol>
                <a:gridCol w="1444573">
                  <a:extLst>
                    <a:ext uri="{9D8B030D-6E8A-4147-A177-3AD203B41FA5}">
                      <a16:colId xmlns:a16="http://schemas.microsoft.com/office/drawing/2014/main" val="34380912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2EuI</a:t>
                      </a:r>
                      <a:r>
                        <a:rPr lang="en-US" altLang="zh-CN" baseline="-25000" dirty="0"/>
                        <a:t>2</a:t>
                      </a:r>
                      <a:r>
                        <a:rPr lang="en-US" altLang="zh-CN" baseline="0" dirty="0"/>
                        <a:t>·</a:t>
                      </a:r>
                      <a:r>
                        <a:rPr lang="en-US" altLang="zh-CN" dirty="0"/>
                        <a:t>N1O4-B4·THF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激发波长</a:t>
                      </a:r>
                      <a:endParaRPr lang="en-US" altLang="zh-CN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pPr algn="ctr"/>
                      <a:r>
                        <a:rPr lang="en-US" altLang="zh-CN" dirty="0"/>
                        <a:t>/nm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PLQY</a:t>
                      </a:r>
                    </a:p>
                    <a:p>
                      <a:pPr algn="ctr"/>
                      <a:r>
                        <a:rPr lang="en-US" altLang="zh-CN" dirty="0"/>
                        <a:t>/%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4284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5×10</a:t>
                      </a:r>
                      <a:r>
                        <a:rPr lang="en-US" altLang="zh-CN" baseline="300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-4</a:t>
                      </a: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M MeOH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溶液</a:t>
                      </a:r>
                      <a:endParaRPr lang="en-US" altLang="zh-CN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840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固体</a:t>
                      </a: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4*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4000134"/>
                  </a:ext>
                </a:extLst>
              </a:tr>
            </a:tbl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550FAF56-8B53-4B18-8142-2F09010D62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8006227"/>
              </p:ext>
            </p:extLst>
          </p:nvPr>
        </p:nvGraphicFramePr>
        <p:xfrm>
          <a:off x="7280393" y="160804"/>
          <a:ext cx="4006318" cy="9504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4496126" imgH="1063664" progId="ChemDraw.Document.6.0">
                  <p:embed/>
                </p:oleObj>
              </mc:Choice>
              <mc:Fallback>
                <p:oleObj name="CS ChemDraw Drawing" r:id="rId3" imgW="4496126" imgH="1063664" progId="ChemDraw.Document.6.0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088A045A-12B4-49B3-BCEE-105FC0F56CC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80393" y="160804"/>
                        <a:ext cx="4006318" cy="95042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6375628"/>
      </p:ext>
    </p:extLst>
  </p:cSld>
  <p:clrMapOvr>
    <a:masterClrMapping/>
  </p:clrMapOvr>
  <p:transition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26</a:t>
            </a:fld>
            <a:endParaRPr lang="zh-HK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3.1 2EuI</a:t>
              </a:r>
              <a:r>
                <a:rPr lang="en-US" altLang="zh-CN" sz="3600" b="1" baseline="-25000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·N1O4-B4·THF</a:t>
              </a:r>
              <a:endParaRPr lang="zh-CN" altLang="en-US" sz="3600" b="1" dirty="0">
                <a:solidFill>
                  <a:srgbClr val="8B001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3.1.4 CIE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色坐标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550FAF56-8B53-4B18-8142-2F09010D62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80393" y="160804"/>
          <a:ext cx="4006318" cy="9504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4496126" imgH="1063664" progId="ChemDraw.Document.6.0">
                  <p:embed/>
                </p:oleObj>
              </mc:Choice>
              <mc:Fallback>
                <p:oleObj name="CS ChemDraw Drawing" r:id="rId3" imgW="4496126" imgH="1063664" progId="ChemDraw.Document.6.0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550FAF56-8B53-4B18-8142-2F09010D62F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80393" y="160804"/>
                        <a:ext cx="4006318" cy="95042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表格 3">
            <a:extLst>
              <a:ext uri="{FF2B5EF4-FFF2-40B4-BE49-F238E27FC236}">
                <a16:creationId xmlns:a16="http://schemas.microsoft.com/office/drawing/2014/main" id="{077ECCFC-AA65-446D-A505-BEDD4F936B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322623"/>
              </p:ext>
            </p:extLst>
          </p:nvPr>
        </p:nvGraphicFramePr>
        <p:xfrm>
          <a:off x="377368" y="2144807"/>
          <a:ext cx="4815839" cy="25683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5721">
                  <a:extLst>
                    <a:ext uri="{9D8B030D-6E8A-4147-A177-3AD203B41FA5}">
                      <a16:colId xmlns:a16="http://schemas.microsoft.com/office/drawing/2014/main" val="2046093974"/>
                    </a:ext>
                  </a:extLst>
                </a:gridCol>
                <a:gridCol w="976706">
                  <a:extLst>
                    <a:ext uri="{9D8B030D-6E8A-4147-A177-3AD203B41FA5}">
                      <a16:colId xmlns:a16="http://schemas.microsoft.com/office/drawing/2014/main" val="230860366"/>
                    </a:ext>
                  </a:extLst>
                </a:gridCol>
                <a:gridCol w="976706">
                  <a:extLst>
                    <a:ext uri="{9D8B030D-6E8A-4147-A177-3AD203B41FA5}">
                      <a16:colId xmlns:a16="http://schemas.microsoft.com/office/drawing/2014/main" val="3438091229"/>
                    </a:ext>
                  </a:extLst>
                </a:gridCol>
                <a:gridCol w="976706">
                  <a:extLst>
                    <a:ext uri="{9D8B030D-6E8A-4147-A177-3AD203B41FA5}">
                      <a16:colId xmlns:a16="http://schemas.microsoft.com/office/drawing/2014/main" val="3317362195"/>
                    </a:ext>
                  </a:extLst>
                </a:gridCol>
              </a:tblGrid>
              <a:tr h="55968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2EuI</a:t>
                      </a:r>
                      <a:r>
                        <a:rPr lang="en-US" altLang="zh-CN" sz="1600" baseline="-25000" dirty="0"/>
                        <a:t>2</a:t>
                      </a:r>
                      <a:r>
                        <a:rPr lang="en-US" altLang="zh-CN" sz="1600" baseline="0" dirty="0"/>
                        <a:t>·</a:t>
                      </a:r>
                      <a:r>
                        <a:rPr lang="en-US" altLang="zh-CN" sz="1600" dirty="0"/>
                        <a:t>N1O4-B4·THF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激发波长</a:t>
                      </a:r>
                      <a:endParaRPr lang="en-US" altLang="zh-CN" sz="140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pPr algn="ctr"/>
                      <a:r>
                        <a:rPr lang="en-US" altLang="zh-CN" sz="1600" dirty="0"/>
                        <a:t>/nm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CIE x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CIE y</a:t>
                      </a:r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4284576"/>
                  </a:ext>
                </a:extLst>
              </a:tr>
              <a:tr h="270657">
                <a:tc rowSpan="5"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5×10</a:t>
                      </a:r>
                      <a:r>
                        <a:rPr lang="en-US" altLang="zh-CN" sz="1400" baseline="300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-4</a:t>
                      </a:r>
                      <a:r>
                        <a:rPr lang="en-US" altLang="zh-CN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M MeOH</a:t>
                      </a:r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溶液</a:t>
                      </a:r>
                      <a:endParaRPr lang="en-US" altLang="zh-CN" sz="140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253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0.1571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0.0765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98840567"/>
                  </a:ext>
                </a:extLst>
              </a:tr>
              <a:tr h="270657">
                <a:tc vMerge="1">
                  <a:txBody>
                    <a:bodyPr/>
                    <a:lstStyle/>
                    <a:p>
                      <a:pPr algn="ctr"/>
                      <a:endParaRPr lang="en-US" altLang="zh-CN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268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0.1583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0.0809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8342839"/>
                  </a:ext>
                </a:extLst>
              </a:tr>
              <a:tr h="270657">
                <a:tc vMerge="1">
                  <a:txBody>
                    <a:bodyPr/>
                    <a:lstStyle/>
                    <a:p>
                      <a:pPr algn="ctr"/>
                      <a:endParaRPr lang="en-US" altLang="zh-CN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290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0.1535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0.0688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42602639"/>
                  </a:ext>
                </a:extLst>
              </a:tr>
              <a:tr h="270657">
                <a:tc vMerge="1">
                  <a:txBody>
                    <a:bodyPr/>
                    <a:lstStyle/>
                    <a:p>
                      <a:pPr algn="ctr"/>
                      <a:endParaRPr lang="en-US" altLang="zh-CN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</a:rPr>
                        <a:t>317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0.1517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0.065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10257490"/>
                  </a:ext>
                </a:extLst>
              </a:tr>
              <a:tr h="270657">
                <a:tc vMerge="1">
                  <a:txBody>
                    <a:bodyPr/>
                    <a:lstStyle/>
                    <a:p>
                      <a:pPr algn="ctr"/>
                      <a:endParaRPr lang="en-US" altLang="zh-CN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350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0.1507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0.071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75520858"/>
                  </a:ext>
                </a:extLst>
              </a:tr>
              <a:tr h="270657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固体</a:t>
                      </a:r>
                      <a:r>
                        <a:rPr lang="en-US" altLang="zh-CN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*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300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0.1521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0.0467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04000134"/>
                  </a:ext>
                </a:extLst>
              </a:tr>
              <a:tr h="270657">
                <a:tc vMerge="1">
                  <a:txBody>
                    <a:bodyPr/>
                    <a:lstStyle/>
                    <a:p>
                      <a:pPr algn="ctr"/>
                      <a:endParaRPr lang="en-US" altLang="zh-CN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350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</a:rPr>
                        <a:t>0.1527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</a:rPr>
                        <a:t>0.0487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79755286"/>
                  </a:ext>
                </a:extLst>
              </a:tr>
            </a:tbl>
          </a:graphicData>
        </a:graphic>
      </p:graphicFrame>
      <p:pic>
        <p:nvPicPr>
          <p:cNvPr id="16" name="图片 15">
            <a:extLst>
              <a:ext uri="{FF2B5EF4-FFF2-40B4-BE49-F238E27FC236}">
                <a16:creationId xmlns:a16="http://schemas.microsoft.com/office/drawing/2014/main" id="{4940E570-DFA6-4524-B8E0-B908AB0E3C45}"/>
              </a:ext>
            </a:extLst>
          </p:cNvPr>
          <p:cNvPicPr/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645" y="1487742"/>
            <a:ext cx="7135952" cy="3602418"/>
          </a:xfrm>
          <a:prstGeom prst="rect">
            <a:avLst/>
          </a:prstGeom>
          <a:noFill/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A1FE628E-BD2B-44ED-AFDE-DDEA5F891BB0}"/>
              </a:ext>
            </a:extLst>
          </p:cNvPr>
          <p:cNvSpPr txBox="1"/>
          <p:nvPr/>
        </p:nvSpPr>
        <p:spPr>
          <a:xfrm>
            <a:off x="506087" y="5295084"/>
            <a:ext cx="10546579" cy="43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良好的</a:t>
            </a:r>
            <a:r>
              <a:rPr lang="zh-CN" altLang="en-US" sz="2000" b="1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深蓝光发射</a:t>
            </a:r>
            <a:endParaRPr lang="en-US" altLang="zh-CN" sz="2000" b="1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0B2019FD-4617-461E-A5B3-603591EA05A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15" t="37713" r="54500" b="43798"/>
          <a:stretch/>
        </p:blipFill>
        <p:spPr>
          <a:xfrm>
            <a:off x="2932613" y="4953000"/>
            <a:ext cx="1629518" cy="1323984"/>
          </a:xfrm>
          <a:prstGeom prst="rect">
            <a:avLst/>
          </a:prstGeom>
        </p:spPr>
      </p:pic>
      <p:sp>
        <p:nvSpPr>
          <p:cNvPr id="27" name="椭圆 26">
            <a:extLst>
              <a:ext uri="{FF2B5EF4-FFF2-40B4-BE49-F238E27FC236}">
                <a16:creationId xmlns:a16="http://schemas.microsoft.com/office/drawing/2014/main" id="{2AB7BF0A-8026-492C-AD10-B66FBC6FCE37}"/>
              </a:ext>
            </a:extLst>
          </p:cNvPr>
          <p:cNvSpPr/>
          <p:nvPr/>
        </p:nvSpPr>
        <p:spPr>
          <a:xfrm>
            <a:off x="9545976" y="4541443"/>
            <a:ext cx="320040" cy="3200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371943F8-6126-40D5-BD0E-F44B8B7CDBFF}"/>
              </a:ext>
            </a:extLst>
          </p:cNvPr>
          <p:cNvSpPr/>
          <p:nvPr/>
        </p:nvSpPr>
        <p:spPr>
          <a:xfrm>
            <a:off x="10374375" y="3207911"/>
            <a:ext cx="1517964" cy="1517964"/>
          </a:xfrm>
          <a:prstGeom prst="ellipse">
            <a:avLst/>
          </a:prstGeom>
          <a:blipFill dpi="0" rotWithShape="1">
            <a:blip r:embed="rId7"/>
            <a:srcRect/>
            <a:tile tx="-1524000" ty="-749300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2E680453-103E-4BAC-9EB9-DBC5641D21C9}"/>
              </a:ext>
            </a:extLst>
          </p:cNvPr>
          <p:cNvCxnSpPr>
            <a:stCxn id="28" idx="1"/>
            <a:endCxn id="27" idx="1"/>
          </p:cNvCxnSpPr>
          <p:nvPr/>
        </p:nvCxnSpPr>
        <p:spPr>
          <a:xfrm flipH="1">
            <a:off x="9592845" y="3430212"/>
            <a:ext cx="1003831" cy="11581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CDC42FF1-6DCF-419C-A8BC-94B4E7993E51}"/>
              </a:ext>
            </a:extLst>
          </p:cNvPr>
          <p:cNvCxnSpPr/>
          <p:nvPr/>
        </p:nvCxnSpPr>
        <p:spPr>
          <a:xfrm flipH="1">
            <a:off x="9725087" y="4736197"/>
            <a:ext cx="1408270" cy="1375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>
            <a:extLst>
              <a:ext uri="{FF2B5EF4-FFF2-40B4-BE49-F238E27FC236}">
                <a16:creationId xmlns:a16="http://schemas.microsoft.com/office/drawing/2014/main" id="{98321AA1-D533-49FF-B7FA-12A61A35D99C}"/>
              </a:ext>
            </a:extLst>
          </p:cNvPr>
          <p:cNvSpPr/>
          <p:nvPr/>
        </p:nvSpPr>
        <p:spPr>
          <a:xfrm>
            <a:off x="5916889" y="4450080"/>
            <a:ext cx="320040" cy="3200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87523C6B-3518-424A-B93E-D77B69758B45}"/>
              </a:ext>
            </a:extLst>
          </p:cNvPr>
          <p:cNvSpPr/>
          <p:nvPr/>
        </p:nvSpPr>
        <p:spPr>
          <a:xfrm>
            <a:off x="6745288" y="3116548"/>
            <a:ext cx="1517964" cy="1517964"/>
          </a:xfrm>
          <a:prstGeom prst="ellipse">
            <a:avLst/>
          </a:prstGeom>
          <a:blipFill dpi="0" rotWithShape="1">
            <a:blip r:embed="rId8"/>
            <a:srcRect/>
            <a:tile tx="-1524000" ty="-749300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07C30BB9-4D10-4F07-B33C-F30EE682D1B6}"/>
              </a:ext>
            </a:extLst>
          </p:cNvPr>
          <p:cNvCxnSpPr>
            <a:stCxn id="32" idx="1"/>
            <a:endCxn id="31" idx="1"/>
          </p:cNvCxnSpPr>
          <p:nvPr/>
        </p:nvCxnSpPr>
        <p:spPr>
          <a:xfrm flipH="1">
            <a:off x="5963758" y="3338849"/>
            <a:ext cx="1003831" cy="11581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30E26BF-9149-42B1-8AAB-C78448EE05E2}"/>
              </a:ext>
            </a:extLst>
          </p:cNvPr>
          <p:cNvCxnSpPr/>
          <p:nvPr/>
        </p:nvCxnSpPr>
        <p:spPr>
          <a:xfrm flipH="1">
            <a:off x="6096000" y="4644834"/>
            <a:ext cx="1408270" cy="1375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8DE4DE29-3B45-4427-B16B-744C811938DF}"/>
              </a:ext>
            </a:extLst>
          </p:cNvPr>
          <p:cNvSpPr txBox="1"/>
          <p:nvPr/>
        </p:nvSpPr>
        <p:spPr>
          <a:xfrm>
            <a:off x="5843451" y="5595155"/>
            <a:ext cx="442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S-RGB</a:t>
            </a:r>
            <a:r>
              <a:rPr lang="zh-CN" altLang="en-US" dirty="0"/>
              <a:t>蓝光标准点</a:t>
            </a:r>
            <a:r>
              <a:rPr lang="en-US" altLang="zh-CN" dirty="0">
                <a:sym typeface="Wingdings" panose="05000000000000000000" pitchFamily="2" charset="2"/>
              </a:rPr>
              <a:t>:</a:t>
            </a:r>
            <a:r>
              <a:rPr lang="zh-CN" altLang="en-US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(0.150,</a:t>
            </a:r>
            <a:r>
              <a:rPr lang="zh-CN" altLang="en-US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0.060)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9706293"/>
      </p:ext>
    </p:extLst>
  </p:cSld>
  <p:clrMapOvr>
    <a:masterClrMapping/>
  </p:clrMapOvr>
  <p:transition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27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634807" y="1666609"/>
            <a:ext cx="10546579" cy="3577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【Eu(N1O4)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1.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1×10</a:t>
            </a:r>
            <a:r>
              <a:rPr lang="en-US" altLang="zh-CN" sz="2000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-3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 M MeOH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溶液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激发：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240~400 nm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发射：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437 nm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2. 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固体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激发：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240~400 nm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发射：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429 nm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3.2 EuI</a:t>
              </a:r>
              <a:r>
                <a:rPr lang="en-US" altLang="zh-CN" sz="3600" b="1" baseline="-25000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·2N1O4</a:t>
              </a:r>
              <a:endParaRPr lang="zh-CN" altLang="en-US" sz="3600" b="1" dirty="0">
                <a:solidFill>
                  <a:srgbClr val="8B001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3.2.1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激发与发射光谱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558CD2B2-770E-494E-96DC-35C172438C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9069789"/>
              </p:ext>
            </p:extLst>
          </p:nvPr>
        </p:nvGraphicFramePr>
        <p:xfrm>
          <a:off x="7504355" y="93063"/>
          <a:ext cx="3677031" cy="986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3838941" imgH="1027035" progId="ChemDraw.Document.6.0">
                  <p:embed/>
                </p:oleObj>
              </mc:Choice>
              <mc:Fallback>
                <p:oleObj name="CS ChemDraw Drawing" r:id="rId3" imgW="3838941" imgH="1027035" progId="ChemDraw.Document.6.0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A1A791DB-5622-4D69-9EA8-8AD25E13C66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04355" y="93063"/>
                        <a:ext cx="3677031" cy="98633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DE4F269C-F420-439D-8D16-0F47D0E7F97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819" y="586229"/>
            <a:ext cx="7354062" cy="563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297683"/>
      </p:ext>
    </p:extLst>
  </p:cSld>
  <p:clrMapOvr>
    <a:masterClrMapping/>
  </p:clrMapOvr>
  <p:transition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156AC48-CF43-4A72-A8F9-331C1E25FA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1761" y="1551369"/>
            <a:ext cx="4902708" cy="375361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0CA7754-10AF-4D95-A55A-A55A77C3E8A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526" y="1551369"/>
            <a:ext cx="4902708" cy="3753612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28</a:t>
            </a:fld>
            <a:endParaRPr lang="zh-HK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3.2 EuI</a:t>
              </a:r>
              <a:r>
                <a:rPr lang="en-US" altLang="zh-CN" sz="3600" b="1" baseline="-25000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·2N1O4</a:t>
              </a:r>
              <a:endParaRPr lang="zh-CN" altLang="en-US" sz="3600" b="1" dirty="0">
                <a:solidFill>
                  <a:srgbClr val="8B001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3.2.2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表观激发态寿命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558CD2B2-770E-494E-96DC-35C172438C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1881759"/>
              </p:ext>
            </p:extLst>
          </p:nvPr>
        </p:nvGraphicFramePr>
        <p:xfrm>
          <a:off x="7548720" y="413455"/>
          <a:ext cx="3677031" cy="986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5" imgW="3838941" imgH="1027035" progId="ChemDraw.Document.6.0">
                  <p:embed/>
                </p:oleObj>
              </mc:Choice>
              <mc:Fallback>
                <p:oleObj name="CS ChemDraw Drawing" r:id="rId5" imgW="3838941" imgH="1027035" progId="ChemDraw.Document.6.0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558CD2B2-770E-494E-96DC-35C172438C4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48720" y="413455"/>
                        <a:ext cx="3677031" cy="98633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5D299F38-2B03-4A8C-B767-F28A9EC04034}"/>
              </a:ext>
            </a:extLst>
          </p:cNvPr>
          <p:cNvSpPr txBox="1"/>
          <p:nvPr/>
        </p:nvSpPr>
        <p:spPr>
          <a:xfrm>
            <a:off x="1844112" y="5212810"/>
            <a:ext cx="4392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溶液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左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)/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固体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右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的荧光强度衰减曲线</a:t>
            </a:r>
          </a:p>
        </p:txBody>
      </p:sp>
      <p:graphicFrame>
        <p:nvGraphicFramePr>
          <p:cNvPr id="12" name="表格 8">
            <a:extLst>
              <a:ext uri="{FF2B5EF4-FFF2-40B4-BE49-F238E27FC236}">
                <a16:creationId xmlns:a16="http://schemas.microsoft.com/office/drawing/2014/main" id="{46AE0F07-BA7E-48EE-94D8-14C612B864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992388"/>
              </p:ext>
            </p:extLst>
          </p:nvPr>
        </p:nvGraphicFramePr>
        <p:xfrm>
          <a:off x="8270240" y="1687222"/>
          <a:ext cx="3295051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7819">
                  <a:extLst>
                    <a:ext uri="{9D8B030D-6E8A-4147-A177-3AD203B41FA5}">
                      <a16:colId xmlns:a16="http://schemas.microsoft.com/office/drawing/2014/main" val="2069452157"/>
                    </a:ext>
                  </a:extLst>
                </a:gridCol>
                <a:gridCol w="788616">
                  <a:extLst>
                    <a:ext uri="{9D8B030D-6E8A-4147-A177-3AD203B41FA5}">
                      <a16:colId xmlns:a16="http://schemas.microsoft.com/office/drawing/2014/main" val="3559847885"/>
                    </a:ext>
                  </a:extLst>
                </a:gridCol>
                <a:gridCol w="788616">
                  <a:extLst>
                    <a:ext uri="{9D8B030D-6E8A-4147-A177-3AD203B41FA5}">
                      <a16:colId xmlns:a16="http://schemas.microsoft.com/office/drawing/2014/main" val="39279305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溶液</a:t>
                      </a:r>
                      <a:r>
                        <a:rPr lang="zh-CN" altLang="en-US" b="1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激发波长</a:t>
                      </a:r>
                      <a:r>
                        <a:rPr lang="en-US" altLang="zh-CN" dirty="0"/>
                        <a:t>/nm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altLang="zh-CN" dirty="0"/>
                        <a:t>τ</a:t>
                      </a:r>
                      <a:r>
                        <a:rPr lang="el-GR" altLang="zh-CN" baseline="-25000" dirty="0"/>
                        <a:t>1</a:t>
                      </a:r>
                      <a:endParaRPr lang="en-US" altLang="zh-CN" baseline="-25000" dirty="0"/>
                    </a:p>
                    <a:p>
                      <a:pPr algn="ctr"/>
                      <a:r>
                        <a:rPr lang="en-US" altLang="zh-CN" dirty="0"/>
                        <a:t>/ns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τ</a:t>
                      </a:r>
                      <a:r>
                        <a:rPr lang="en-US" altLang="zh-CN" baseline="-25000" dirty="0"/>
                        <a:t>2</a:t>
                      </a:r>
                    </a:p>
                    <a:p>
                      <a:pPr algn="ctr"/>
                      <a:r>
                        <a:rPr lang="en-US" altLang="zh-CN" dirty="0"/>
                        <a:t>/ns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01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417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695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244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8.5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688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436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8.1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703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5975103"/>
                  </a:ext>
                </a:extLst>
              </a:tr>
            </a:tbl>
          </a:graphicData>
        </a:graphic>
      </p:graphicFrame>
      <p:graphicFrame>
        <p:nvGraphicFramePr>
          <p:cNvPr id="17" name="表格 8">
            <a:extLst>
              <a:ext uri="{FF2B5EF4-FFF2-40B4-BE49-F238E27FC236}">
                <a16:creationId xmlns:a16="http://schemas.microsoft.com/office/drawing/2014/main" id="{81E933EE-7C3F-4523-81A5-31CA3AA8AB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9299646"/>
              </p:ext>
            </p:extLst>
          </p:nvPr>
        </p:nvGraphicFramePr>
        <p:xfrm>
          <a:off x="8270240" y="3760214"/>
          <a:ext cx="3295051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7819">
                  <a:extLst>
                    <a:ext uri="{9D8B030D-6E8A-4147-A177-3AD203B41FA5}">
                      <a16:colId xmlns:a16="http://schemas.microsoft.com/office/drawing/2014/main" val="2069452157"/>
                    </a:ext>
                  </a:extLst>
                </a:gridCol>
                <a:gridCol w="788616">
                  <a:extLst>
                    <a:ext uri="{9D8B030D-6E8A-4147-A177-3AD203B41FA5}">
                      <a16:colId xmlns:a16="http://schemas.microsoft.com/office/drawing/2014/main" val="3559847885"/>
                    </a:ext>
                  </a:extLst>
                </a:gridCol>
                <a:gridCol w="788616">
                  <a:extLst>
                    <a:ext uri="{9D8B030D-6E8A-4147-A177-3AD203B41FA5}">
                      <a16:colId xmlns:a16="http://schemas.microsoft.com/office/drawing/2014/main" val="39279305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固体激发波长</a:t>
                      </a:r>
                      <a:r>
                        <a:rPr lang="en-US" altLang="zh-CN" dirty="0"/>
                        <a:t>/nm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altLang="zh-CN" dirty="0"/>
                        <a:t>τ</a:t>
                      </a:r>
                      <a:r>
                        <a:rPr lang="el-GR" altLang="zh-CN" baseline="-25000" dirty="0"/>
                        <a:t>1</a:t>
                      </a:r>
                      <a:endParaRPr lang="en-US" altLang="zh-CN" baseline="-25000" dirty="0"/>
                    </a:p>
                    <a:p>
                      <a:pPr algn="ctr"/>
                      <a:r>
                        <a:rPr lang="en-US" altLang="zh-CN" dirty="0"/>
                        <a:t>/ns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τ</a:t>
                      </a:r>
                      <a:r>
                        <a:rPr lang="en-US" altLang="zh-CN" baseline="-25000" dirty="0"/>
                        <a:t>2</a:t>
                      </a:r>
                    </a:p>
                    <a:p>
                      <a:pPr algn="ctr"/>
                      <a:r>
                        <a:rPr lang="en-US" altLang="zh-CN" dirty="0"/>
                        <a:t>/ns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01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59.8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408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244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550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436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696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59751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4172469"/>
      </p:ext>
    </p:extLst>
  </p:cSld>
  <p:clrMapOvr>
    <a:masterClrMapping/>
  </p:clrMapOvr>
  <p:transition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>
            <a:extLst>
              <a:ext uri="{FF2B5EF4-FFF2-40B4-BE49-F238E27FC236}">
                <a16:creationId xmlns:a16="http://schemas.microsoft.com/office/drawing/2014/main" id="{3EDD2CD7-04E3-45A5-A376-9F43F4B37F0A}"/>
              </a:ext>
            </a:extLst>
          </p:cNvPr>
          <p:cNvSpPr txBox="1"/>
          <p:nvPr/>
        </p:nvSpPr>
        <p:spPr>
          <a:xfrm>
            <a:off x="634808" y="1666609"/>
            <a:ext cx="10002712" cy="3053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量子产率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PLQY】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·2N1O4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固体的量子产率较理想，在深蓝光冠醚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Eu(II)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配合物中处于较高水平。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29</a:t>
            </a:fld>
            <a:endParaRPr lang="zh-HK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3.2 EuI</a:t>
              </a:r>
              <a:r>
                <a:rPr lang="en-US" altLang="zh-CN" sz="3600" b="1" baseline="-25000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·2N1O4</a:t>
              </a:r>
              <a:endParaRPr lang="zh-CN" altLang="en-US" sz="3600" b="1" dirty="0">
                <a:solidFill>
                  <a:srgbClr val="8B001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3.2.3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量子产率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558CD2B2-770E-494E-96DC-35C172438C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5437849"/>
              </p:ext>
            </p:extLst>
          </p:nvPr>
        </p:nvGraphicFramePr>
        <p:xfrm>
          <a:off x="6503542" y="774356"/>
          <a:ext cx="4783169" cy="12830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3838941" imgH="1027035" progId="ChemDraw.Document.6.0">
                  <p:embed/>
                </p:oleObj>
              </mc:Choice>
              <mc:Fallback>
                <p:oleObj name="CS ChemDraw Drawing" r:id="rId3" imgW="3838941" imgH="1027035" progId="ChemDraw.Document.6.0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558CD2B2-770E-494E-96DC-35C172438C4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03542" y="774356"/>
                        <a:ext cx="4783169" cy="12830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表格 3">
            <a:extLst>
              <a:ext uri="{FF2B5EF4-FFF2-40B4-BE49-F238E27FC236}">
                <a16:creationId xmlns:a16="http://schemas.microsoft.com/office/drawing/2014/main" id="{FD70FB79-0E91-43E2-AD82-6A7FE169D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480583"/>
              </p:ext>
            </p:extLst>
          </p:nvPr>
        </p:nvGraphicFramePr>
        <p:xfrm>
          <a:off x="2956560" y="2459538"/>
          <a:ext cx="5770881" cy="1468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95201">
                  <a:extLst>
                    <a:ext uri="{9D8B030D-6E8A-4147-A177-3AD203B41FA5}">
                      <a16:colId xmlns:a16="http://schemas.microsoft.com/office/drawing/2014/main" val="2046093974"/>
                    </a:ext>
                  </a:extLst>
                </a:gridCol>
                <a:gridCol w="1237840">
                  <a:extLst>
                    <a:ext uri="{9D8B030D-6E8A-4147-A177-3AD203B41FA5}">
                      <a16:colId xmlns:a16="http://schemas.microsoft.com/office/drawing/2014/main" val="230860366"/>
                    </a:ext>
                  </a:extLst>
                </a:gridCol>
                <a:gridCol w="1237840">
                  <a:extLst>
                    <a:ext uri="{9D8B030D-6E8A-4147-A177-3AD203B41FA5}">
                      <a16:colId xmlns:a16="http://schemas.microsoft.com/office/drawing/2014/main" val="34380912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Eu</a:t>
                      </a:r>
                      <a:r>
                        <a:rPr lang="en-US" altLang="zh-CN" baseline="-25000" dirty="0"/>
                        <a:t> </a:t>
                      </a:r>
                      <a:r>
                        <a:rPr lang="en-US" altLang="zh-CN" dirty="0"/>
                        <a:t>(N1O4)</a:t>
                      </a:r>
                      <a:r>
                        <a:rPr lang="en-US" altLang="zh-CN" baseline="-25000" dirty="0"/>
                        <a:t>2</a:t>
                      </a:r>
                      <a:r>
                        <a:rPr lang="en-US" altLang="zh-CN" dirty="0"/>
                        <a:t>I</a:t>
                      </a:r>
                      <a:r>
                        <a:rPr lang="en-US" altLang="zh-CN" baseline="-25000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激发波长</a:t>
                      </a:r>
                      <a:endParaRPr lang="en-US" altLang="zh-CN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pPr algn="ctr"/>
                      <a:r>
                        <a:rPr lang="en-US" altLang="zh-CN" dirty="0"/>
                        <a:t>/nm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PLQY</a:t>
                      </a:r>
                    </a:p>
                    <a:p>
                      <a:pPr algn="ctr"/>
                      <a:r>
                        <a:rPr lang="en-US" altLang="zh-CN" dirty="0"/>
                        <a:t>/%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4284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1×10</a:t>
                      </a:r>
                      <a:r>
                        <a:rPr lang="en-US" altLang="zh-CN" baseline="300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-3</a:t>
                      </a:r>
                      <a:r>
                        <a:rPr lang="en-US" altLang="zh-CN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M MeOH</a:t>
                      </a:r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溶液</a:t>
                      </a:r>
                      <a:endParaRPr lang="en-US" altLang="zh-CN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320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3.6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8840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固体</a:t>
                      </a:r>
                      <a:endParaRPr lang="en-US" altLang="zh-CN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350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/>
                        <a:t>73.9</a:t>
                      </a:r>
                      <a:endParaRPr lang="zh-CN" altLang="en-US" sz="2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4000134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10B23637-3BD7-46B5-9EB1-81FCF2EF6576}"/>
              </a:ext>
            </a:extLst>
          </p:cNvPr>
          <p:cNvSpPr txBox="1"/>
          <p:nvPr/>
        </p:nvSpPr>
        <p:spPr>
          <a:xfrm>
            <a:off x="123568" y="6516130"/>
            <a:ext cx="753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方培玉 等</a:t>
            </a:r>
            <a:r>
              <a:rPr lang="en-US" altLang="zh-CN" dirty="0"/>
              <a:t>,</a:t>
            </a:r>
            <a:r>
              <a:rPr lang="en-US" altLang="zh-CN" i="1" dirty="0"/>
              <a:t> </a:t>
            </a:r>
            <a:r>
              <a:rPr lang="zh-CN" altLang="en-US" i="1" dirty="0"/>
              <a:t>中国稀土学报</a:t>
            </a:r>
            <a:r>
              <a:rPr lang="en-US" altLang="zh-CN" dirty="0"/>
              <a:t>, </a:t>
            </a:r>
            <a:r>
              <a:rPr lang="en-US" altLang="zh-CN" b="1" dirty="0"/>
              <a:t>2021</a:t>
            </a:r>
            <a:r>
              <a:rPr lang="en-US" altLang="zh-CN" dirty="0"/>
              <a:t>, 39(01), 58.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9460147"/>
      </p:ext>
    </p:extLst>
  </p:cSld>
  <p:clrMapOvr>
    <a:masterClrMapping/>
  </p:clrMapOvr>
  <p:transition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4"/>
          <p:cNvSpPr>
            <a:spLocks noChangeArrowheads="1"/>
          </p:cNvSpPr>
          <p:nvPr/>
        </p:nvSpPr>
        <p:spPr bwMode="auto">
          <a:xfrm>
            <a:off x="8111067" y="0"/>
            <a:ext cx="3456517" cy="2660651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40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47" name="TextBox 5"/>
          <p:cNvSpPr>
            <a:spLocks noChangeArrowheads="1"/>
          </p:cNvSpPr>
          <p:nvPr/>
        </p:nvSpPr>
        <p:spPr bwMode="auto">
          <a:xfrm>
            <a:off x="5973417" y="2708920"/>
            <a:ext cx="5566651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US" altLang="zh-CN" sz="4800" dirty="0">
                <a:solidFill>
                  <a:srgbClr val="9A000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cs typeface="Raleway" pitchFamily="2" charset="0"/>
                <a:sym typeface="Balham" pitchFamily="2" charset="0"/>
              </a:rPr>
              <a:t>Part. 1</a:t>
            </a:r>
          </a:p>
          <a:p>
            <a:pPr algn="r"/>
            <a:r>
              <a:rPr lang="zh-CN" altLang="en-US" sz="3200" dirty="0">
                <a:solidFill>
                  <a:srgbClr val="9A000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sym typeface="Balham" pitchFamily="2" charset="0"/>
              </a:rPr>
              <a:t>课题背景与研究思路</a:t>
            </a:r>
            <a:endParaRPr lang="zh-CN" altLang="en-US" sz="3200" dirty="0">
              <a:solidFill>
                <a:srgbClr val="9A0000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432" y="980728"/>
            <a:ext cx="1378211" cy="135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5036"/>
      </p:ext>
    </p:extLst>
  </p:cSld>
  <p:clrMapOvr>
    <a:masterClrMapping/>
  </p:clrMapOvr>
  <p:transition spd="med">
    <p:pull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41CDC59D-6728-4044-BB1B-074F1AFB015C}"/>
              </a:ext>
            </a:extLst>
          </p:cNvPr>
          <p:cNvPicPr/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3207" y="1328804"/>
            <a:ext cx="7214118" cy="3641878"/>
          </a:xfrm>
          <a:prstGeom prst="rect">
            <a:avLst/>
          </a:prstGeom>
          <a:noFill/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30</a:t>
            </a:fld>
            <a:endParaRPr lang="zh-HK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3.2 EuI</a:t>
              </a:r>
              <a:r>
                <a:rPr lang="en-US" altLang="zh-CN" sz="3600" b="1" baseline="-25000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·2N1O4</a:t>
              </a:r>
              <a:endParaRPr lang="zh-CN" altLang="en-US" sz="3600" b="1" dirty="0">
                <a:solidFill>
                  <a:srgbClr val="8B001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2554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3.2.4 CIE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色坐标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550FAF56-8B53-4B18-8142-2F09010D62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80393" y="160804"/>
          <a:ext cx="4006318" cy="9504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96126" imgH="1063664" progId="ChemDraw.Document.6.0">
                  <p:embed/>
                </p:oleObj>
              </mc:Choice>
              <mc:Fallback>
                <p:oleObj name="CS ChemDraw Drawing" r:id="rId4" imgW="4496126" imgH="1063664" progId="ChemDraw.Document.6.0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550FAF56-8B53-4B18-8142-2F09010D62F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80393" y="160804"/>
                        <a:ext cx="4006318" cy="95042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表格 3">
            <a:extLst>
              <a:ext uri="{FF2B5EF4-FFF2-40B4-BE49-F238E27FC236}">
                <a16:creationId xmlns:a16="http://schemas.microsoft.com/office/drawing/2014/main" id="{077ECCFC-AA65-446D-A505-BEDD4F936B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041110"/>
              </p:ext>
            </p:extLst>
          </p:nvPr>
        </p:nvGraphicFramePr>
        <p:xfrm>
          <a:off x="377368" y="2144807"/>
          <a:ext cx="4815839" cy="1215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5721">
                  <a:extLst>
                    <a:ext uri="{9D8B030D-6E8A-4147-A177-3AD203B41FA5}">
                      <a16:colId xmlns:a16="http://schemas.microsoft.com/office/drawing/2014/main" val="2046093974"/>
                    </a:ext>
                  </a:extLst>
                </a:gridCol>
                <a:gridCol w="976706">
                  <a:extLst>
                    <a:ext uri="{9D8B030D-6E8A-4147-A177-3AD203B41FA5}">
                      <a16:colId xmlns:a16="http://schemas.microsoft.com/office/drawing/2014/main" val="230860366"/>
                    </a:ext>
                  </a:extLst>
                </a:gridCol>
                <a:gridCol w="976706">
                  <a:extLst>
                    <a:ext uri="{9D8B030D-6E8A-4147-A177-3AD203B41FA5}">
                      <a16:colId xmlns:a16="http://schemas.microsoft.com/office/drawing/2014/main" val="3438091229"/>
                    </a:ext>
                  </a:extLst>
                </a:gridCol>
                <a:gridCol w="976706">
                  <a:extLst>
                    <a:ext uri="{9D8B030D-6E8A-4147-A177-3AD203B41FA5}">
                      <a16:colId xmlns:a16="http://schemas.microsoft.com/office/drawing/2014/main" val="3317362195"/>
                    </a:ext>
                  </a:extLst>
                </a:gridCol>
              </a:tblGrid>
              <a:tr h="55968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EuI</a:t>
                      </a:r>
                      <a:r>
                        <a:rPr lang="en-US" altLang="zh-CN" sz="1600" baseline="-25000" dirty="0"/>
                        <a:t>2</a:t>
                      </a:r>
                      <a:r>
                        <a:rPr lang="en-US" altLang="zh-CN" sz="1600" baseline="0" dirty="0"/>
                        <a:t>·2</a:t>
                      </a:r>
                      <a:r>
                        <a:rPr lang="en-US" altLang="zh-CN" sz="1600" dirty="0"/>
                        <a:t>N1O4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激发波长</a:t>
                      </a:r>
                      <a:endParaRPr lang="en-US" altLang="zh-CN" sz="140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pPr algn="ctr"/>
                      <a:r>
                        <a:rPr lang="en-US" altLang="zh-CN" sz="1600" dirty="0"/>
                        <a:t>/nm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CIE x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CIE y</a:t>
                      </a:r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4284576"/>
                  </a:ext>
                </a:extLst>
              </a:tr>
              <a:tr h="27065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1×10</a:t>
                      </a:r>
                      <a:r>
                        <a:rPr lang="en-US" altLang="zh-CN" sz="1400" baseline="300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-3</a:t>
                      </a:r>
                      <a:r>
                        <a:rPr lang="en-US" altLang="zh-CN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M MeOH</a:t>
                      </a:r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溶液</a:t>
                      </a:r>
                      <a:endParaRPr lang="en-US" altLang="zh-CN" sz="140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6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270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6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0.1578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6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0.0291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98840567"/>
                  </a:ext>
                </a:extLst>
              </a:tr>
              <a:tr h="27065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固体</a:t>
                      </a:r>
                      <a:r>
                        <a:rPr lang="en-US" altLang="zh-CN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*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6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340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6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0.1612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6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0.0164</a:t>
                      </a:r>
                      <a:endParaRPr lang="zh-CN" sz="16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04000134"/>
                  </a:ext>
                </a:extLst>
              </a:tr>
            </a:tbl>
          </a:graphicData>
        </a:graphic>
      </p:graphicFrame>
      <p:sp>
        <p:nvSpPr>
          <p:cNvPr id="22" name="椭圆 21">
            <a:extLst>
              <a:ext uri="{FF2B5EF4-FFF2-40B4-BE49-F238E27FC236}">
                <a16:creationId xmlns:a16="http://schemas.microsoft.com/office/drawing/2014/main" id="{8C0F2AFB-D3C1-4DD1-903A-362EF4E68A55}"/>
              </a:ext>
            </a:extLst>
          </p:cNvPr>
          <p:cNvSpPr/>
          <p:nvPr/>
        </p:nvSpPr>
        <p:spPr>
          <a:xfrm>
            <a:off x="5916889" y="4541520"/>
            <a:ext cx="320040" cy="3200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1FE628E-BD2B-44ED-AFDE-DDEA5F891BB0}"/>
              </a:ext>
            </a:extLst>
          </p:cNvPr>
          <p:cNvSpPr txBox="1"/>
          <p:nvPr/>
        </p:nvSpPr>
        <p:spPr>
          <a:xfrm>
            <a:off x="506087" y="3681047"/>
            <a:ext cx="10546579" cy="43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良好的</a:t>
            </a:r>
            <a:r>
              <a:rPr lang="zh-CN" altLang="en-US" sz="2000" b="1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深蓝光发射</a:t>
            </a:r>
            <a:endParaRPr lang="en-US" altLang="zh-CN" sz="2000" b="1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14C10E5-9E72-4C30-A197-139B7F44911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83" t="37924" r="42690" b="45426"/>
          <a:stretch/>
        </p:blipFill>
        <p:spPr>
          <a:xfrm>
            <a:off x="2956560" y="3508207"/>
            <a:ext cx="1246866" cy="917527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83F6714D-95D1-4C0E-AECF-B7F335E9F8DE}"/>
              </a:ext>
            </a:extLst>
          </p:cNvPr>
          <p:cNvSpPr txBox="1"/>
          <p:nvPr/>
        </p:nvSpPr>
        <p:spPr>
          <a:xfrm>
            <a:off x="353053" y="5219815"/>
            <a:ext cx="10546579" cy="1484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目前显示设备发光像素的</a:t>
            </a:r>
            <a:r>
              <a:rPr lang="zh-CN" altLang="en-US" sz="2000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蓝光标准点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为</a:t>
            </a:r>
            <a:r>
              <a:rPr lang="en-US" altLang="zh-CN" sz="2000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(0.150, 0.060)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本实验得到的两种配合物的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CIE y</a:t>
            </a:r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值更低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，更</a:t>
            </a:r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接近色彩空间边缘</a:t>
            </a:r>
            <a:endParaRPr lang="en-US" altLang="zh-CN" sz="20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有潜力实现</a:t>
            </a:r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更广的显示色域</a:t>
            </a:r>
            <a:endParaRPr lang="en-US" altLang="zh-CN" sz="2000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BC991D95-CA2F-4AC6-BC20-18D9BE6F60E1}"/>
              </a:ext>
            </a:extLst>
          </p:cNvPr>
          <p:cNvSpPr/>
          <p:nvPr/>
        </p:nvSpPr>
        <p:spPr>
          <a:xfrm>
            <a:off x="6745288" y="3207988"/>
            <a:ext cx="1517964" cy="1517964"/>
          </a:xfrm>
          <a:prstGeom prst="ellipse">
            <a:avLst/>
          </a:prstGeom>
          <a:blipFill dpi="0" rotWithShape="1">
            <a:blip r:embed="rId7"/>
            <a:srcRect/>
            <a:tile tx="-1473200" ty="-770255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B7646F2-8C80-4F39-894D-FCCC637DC288}"/>
              </a:ext>
            </a:extLst>
          </p:cNvPr>
          <p:cNvCxnSpPr>
            <a:stCxn id="7" idx="1"/>
            <a:endCxn id="22" idx="1"/>
          </p:cNvCxnSpPr>
          <p:nvPr/>
        </p:nvCxnSpPr>
        <p:spPr>
          <a:xfrm flipH="1">
            <a:off x="5963758" y="3430289"/>
            <a:ext cx="1003831" cy="11581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5534264B-D322-4D33-B5E7-3593CD5233E5}"/>
              </a:ext>
            </a:extLst>
          </p:cNvPr>
          <p:cNvCxnSpPr/>
          <p:nvPr/>
        </p:nvCxnSpPr>
        <p:spPr>
          <a:xfrm flipH="1">
            <a:off x="6096000" y="4736274"/>
            <a:ext cx="1408270" cy="1375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>
            <a:extLst>
              <a:ext uri="{FF2B5EF4-FFF2-40B4-BE49-F238E27FC236}">
                <a16:creationId xmlns:a16="http://schemas.microsoft.com/office/drawing/2014/main" id="{75CC93CD-68D4-4DCC-9086-1A9EC63B9C52}"/>
              </a:ext>
            </a:extLst>
          </p:cNvPr>
          <p:cNvSpPr/>
          <p:nvPr/>
        </p:nvSpPr>
        <p:spPr>
          <a:xfrm>
            <a:off x="9545976" y="4541443"/>
            <a:ext cx="320040" cy="3200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FC975BAE-0137-4F0E-AD75-4178EB5F18CA}"/>
              </a:ext>
            </a:extLst>
          </p:cNvPr>
          <p:cNvSpPr/>
          <p:nvPr/>
        </p:nvSpPr>
        <p:spPr>
          <a:xfrm>
            <a:off x="10374375" y="3207911"/>
            <a:ext cx="1517964" cy="1517964"/>
          </a:xfrm>
          <a:prstGeom prst="ellipse">
            <a:avLst/>
          </a:prstGeom>
          <a:blipFill dpi="0" rotWithShape="1">
            <a:blip r:embed="rId8"/>
            <a:srcRect/>
            <a:tile tx="-1473200" ty="-770255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8877243F-2E8E-4EA8-956D-8F6A6159907A}"/>
              </a:ext>
            </a:extLst>
          </p:cNvPr>
          <p:cNvCxnSpPr>
            <a:stCxn id="27" idx="1"/>
            <a:endCxn id="25" idx="1"/>
          </p:cNvCxnSpPr>
          <p:nvPr/>
        </p:nvCxnSpPr>
        <p:spPr>
          <a:xfrm flipH="1">
            <a:off x="9592845" y="3430212"/>
            <a:ext cx="1003831" cy="11581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9D0F8B3-C896-455A-8A83-9F9AEEBEB96C}"/>
              </a:ext>
            </a:extLst>
          </p:cNvPr>
          <p:cNvCxnSpPr/>
          <p:nvPr/>
        </p:nvCxnSpPr>
        <p:spPr>
          <a:xfrm flipH="1">
            <a:off x="9725087" y="4736197"/>
            <a:ext cx="1408270" cy="1375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245671"/>
      </p:ext>
    </p:extLst>
  </p:cSld>
  <p:clrMapOvr>
    <a:masterClrMapping/>
  </p:clrMapOvr>
  <p:transition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4"/>
          <p:cNvSpPr>
            <a:spLocks noChangeArrowheads="1"/>
          </p:cNvSpPr>
          <p:nvPr/>
        </p:nvSpPr>
        <p:spPr bwMode="auto">
          <a:xfrm>
            <a:off x="8111067" y="0"/>
            <a:ext cx="3456517" cy="2660651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40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47" name="TextBox 5"/>
          <p:cNvSpPr>
            <a:spLocks noChangeArrowheads="1"/>
          </p:cNvSpPr>
          <p:nvPr/>
        </p:nvSpPr>
        <p:spPr bwMode="auto">
          <a:xfrm>
            <a:off x="5973417" y="2708920"/>
            <a:ext cx="5566651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US" altLang="zh-CN" sz="4800" dirty="0">
                <a:solidFill>
                  <a:srgbClr val="9A000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cs typeface="Raleway" pitchFamily="2" charset="0"/>
                <a:sym typeface="Balham" pitchFamily="2" charset="0"/>
              </a:rPr>
              <a:t>Part. 4</a:t>
            </a:r>
          </a:p>
          <a:p>
            <a:pPr algn="r"/>
            <a:r>
              <a:rPr lang="zh-CN" altLang="en-US" sz="3200" dirty="0">
                <a:solidFill>
                  <a:srgbClr val="9A000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总结与展望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432" y="980728"/>
            <a:ext cx="1378211" cy="135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646280"/>
      </p:ext>
    </p:extLst>
  </p:cSld>
  <p:clrMapOvr>
    <a:masterClrMapping/>
  </p:clrMapOvr>
  <p:transition spd="med">
    <p:pull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32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201384" y="1591934"/>
            <a:ext cx="10880809" cy="3053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配体与配合物合成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合成了两种基于氮杂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15-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冠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-5-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醚的大环配体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N1O4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N1O4-B4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合成了两种配体与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形成的配合物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2EuI</a:t>
            </a:r>
            <a:r>
              <a:rPr lang="en-US" altLang="zh-CN" sz="2000" b="1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·N1O4-B4·THF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EuI</a:t>
            </a:r>
            <a:r>
              <a:rPr lang="en-US" altLang="zh-CN" sz="2000" b="1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·2N1O4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探究了配体合成收率的几种影响因素（反应条件、装置设计、反应规模）；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探究了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EuI</a:t>
            </a:r>
            <a:r>
              <a:rPr lang="en-US" altLang="zh-CN" sz="2000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N1O4-B4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的投料顺序与投料比对配合物组成的影响；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探究了两种配合物的空气稳定性。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847824"/>
            <a:chOff x="0" y="244376"/>
            <a:chExt cx="8459538" cy="847824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4.1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AC3EAC4D-BB69-4B99-BB72-7C08E2D49C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26490"/>
              </p:ext>
            </p:extLst>
          </p:nvPr>
        </p:nvGraphicFramePr>
        <p:xfrm>
          <a:off x="6096000" y="4724782"/>
          <a:ext cx="5161932" cy="13846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3838941" imgH="1027035" progId="ChemDraw.Document.6.0">
                  <p:embed/>
                </p:oleObj>
              </mc:Choice>
              <mc:Fallback>
                <p:oleObj name="CS ChemDraw Drawing" r:id="rId3" imgW="3838941" imgH="1027035" progId="ChemDraw.Document.6.0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558CD2B2-770E-494E-96DC-35C172438C4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0" y="4724782"/>
                        <a:ext cx="5161932" cy="13846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BB829695-F08F-4161-ADD1-25AA253A13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1891531"/>
              </p:ext>
            </p:extLst>
          </p:nvPr>
        </p:nvGraphicFramePr>
        <p:xfrm>
          <a:off x="377368" y="4774397"/>
          <a:ext cx="5418383" cy="12854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5" imgW="4496126" imgH="1063664" progId="ChemDraw.Document.6.0">
                  <p:embed/>
                </p:oleObj>
              </mc:Choice>
              <mc:Fallback>
                <p:oleObj name="CS ChemDraw Drawing" r:id="rId5" imgW="4496126" imgH="1063664" progId="ChemDraw.Document.6.0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550FAF56-8B53-4B18-8142-2F09010D62F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7368" y="4774397"/>
                        <a:ext cx="5418383" cy="128541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410258"/>
      </p:ext>
    </p:extLst>
  </p:cSld>
  <p:clrMapOvr>
    <a:masterClrMapping/>
  </p:clrMapOvr>
  <p:transition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33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201384" y="1591934"/>
            <a:ext cx="10880809" cy="2530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配合物光物理性质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测定了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2EuI</a:t>
            </a:r>
            <a:r>
              <a:rPr lang="en-US" altLang="zh-CN" sz="2000" b="1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·N1O4-B4·THF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EuI</a:t>
            </a:r>
            <a:r>
              <a:rPr lang="en-US" altLang="zh-CN" sz="2000" b="1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·2N1O4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的一系列光物理性质；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（激发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&amp;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发射光谱、表观激发态寿命、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PLQY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CIE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坐标）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固态下两种配合物分别具有</a:t>
            </a:r>
            <a:r>
              <a:rPr lang="en-US" altLang="zh-CN" sz="2000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(0.152, 0.048)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sz="2000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(0.161, 0.016)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的色坐标，为</a:t>
            </a:r>
            <a:r>
              <a:rPr lang="zh-CN" altLang="en-US" sz="2000" b="1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深蓝光发射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EuI</a:t>
            </a:r>
            <a:r>
              <a:rPr lang="en-US" altLang="zh-CN" sz="2000" b="1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·2N1O4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具有</a:t>
            </a:r>
            <a:r>
              <a:rPr lang="en-US" altLang="zh-CN" sz="2000" b="1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73.9%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的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PLQY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，在深蓝光冠醚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Eu(II)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配合物中处于较高水平；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847824"/>
            <a:chOff x="0" y="244376"/>
            <a:chExt cx="8459538" cy="847824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4.1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165578F1-38CC-41D2-96D1-829C2D946B6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0" t="34237" r="42583" b="42902"/>
          <a:stretch/>
        </p:blipFill>
        <p:spPr>
          <a:xfrm>
            <a:off x="914400" y="4466826"/>
            <a:ext cx="3467670" cy="159848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7798353-2BAE-47B6-AF41-E6B1387BFF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3279" y="4122691"/>
            <a:ext cx="2329081" cy="251314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809BEF7-BA9C-4BC8-BE8E-22A8BAC0BB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8081" y="4122691"/>
            <a:ext cx="2385355" cy="251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756143"/>
      </p:ext>
    </p:extLst>
  </p:cSld>
  <p:clrMapOvr>
    <a:masterClrMapping/>
  </p:clrMapOvr>
  <p:transition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34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257167" y="1690822"/>
            <a:ext cx="11553833" cy="4570482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发光机理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两种配合物荧光呈双指数衰减，发光机理较为复杂；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有待获得晶体结构后进一步分析；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空气稳定性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2EuI</a:t>
            </a:r>
            <a:r>
              <a:rPr lang="en-US" altLang="zh-CN" b="1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·N1O4-B4·THF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的空气稳定性较差；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需进一步修饰配体以提高稳定性；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【OLED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器件方面的应用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两配合物的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CIE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坐标均优于现有标准的</a:t>
            </a:r>
            <a:r>
              <a:rPr lang="zh-CN" altLang="en-US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蓝光标准点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；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EuI</a:t>
            </a:r>
            <a:r>
              <a:rPr lang="en-US" altLang="zh-CN" b="1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·2N1O4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的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PLQY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处于较高水平；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有望应用于</a:t>
            </a:r>
            <a:r>
              <a:rPr lang="en-US" altLang="zh-CN" b="1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OLED</a:t>
            </a:r>
            <a:r>
              <a:rPr lang="zh-CN" altLang="en-US" b="1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深蓝光发光材料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847824"/>
            <a:chOff x="0" y="244376"/>
            <a:chExt cx="8459538" cy="847824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展望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0651686"/>
      </p:ext>
    </p:extLst>
  </p:cSld>
  <p:clrMapOvr>
    <a:masterClrMapping/>
  </p:clrMapOvr>
  <p:transition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4"/>
          <p:cNvSpPr>
            <a:spLocks noChangeArrowheads="1"/>
          </p:cNvSpPr>
          <p:nvPr/>
        </p:nvSpPr>
        <p:spPr bwMode="auto">
          <a:xfrm>
            <a:off x="8111067" y="0"/>
            <a:ext cx="3456517" cy="2660651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40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47" name="TextBox 5"/>
          <p:cNvSpPr>
            <a:spLocks noChangeArrowheads="1"/>
          </p:cNvSpPr>
          <p:nvPr/>
        </p:nvSpPr>
        <p:spPr bwMode="auto">
          <a:xfrm>
            <a:off x="5973417" y="2708920"/>
            <a:ext cx="5566651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US" altLang="zh-CN" sz="4800" dirty="0">
                <a:solidFill>
                  <a:srgbClr val="9A000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cs typeface="Raleway" pitchFamily="2" charset="0"/>
                <a:sym typeface="Balham" pitchFamily="2" charset="0"/>
              </a:rPr>
              <a:t>Part. 5</a:t>
            </a:r>
          </a:p>
          <a:p>
            <a:pPr algn="r"/>
            <a:r>
              <a:rPr lang="zh-CN" altLang="en-US" sz="3200" dirty="0">
                <a:solidFill>
                  <a:srgbClr val="9A000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致谢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432" y="980728"/>
            <a:ext cx="1378211" cy="135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725908"/>
      </p:ext>
    </p:extLst>
  </p:cSld>
  <p:clrMapOvr>
    <a:masterClrMapping/>
  </p:clrMapOvr>
  <p:transition spd="med">
    <p:pull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924300" y="658922"/>
            <a:ext cx="4343400" cy="614362"/>
            <a:chOff x="4071938" y="642938"/>
            <a:chExt cx="2386012" cy="614362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4071938" y="642938"/>
              <a:ext cx="2386012" cy="0"/>
            </a:xfrm>
            <a:prstGeom prst="line">
              <a:avLst/>
            </a:prstGeom>
            <a:ln>
              <a:solidFill>
                <a:srgbClr val="484848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>
              <a:off x="4071938" y="1257300"/>
              <a:ext cx="2386012" cy="0"/>
            </a:xfrm>
            <a:prstGeom prst="line">
              <a:avLst/>
            </a:prstGeom>
            <a:ln>
              <a:solidFill>
                <a:srgbClr val="484848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文本框 4"/>
          <p:cNvSpPr txBox="1"/>
          <p:nvPr/>
        </p:nvSpPr>
        <p:spPr>
          <a:xfrm>
            <a:off x="3452594" y="688509"/>
            <a:ext cx="5286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8B001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  <a:endParaRPr lang="zh-HK" altLang="en-US" sz="3200" b="1" dirty="0">
              <a:solidFill>
                <a:srgbClr val="4857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25450" y="1858059"/>
            <a:ext cx="11341100" cy="3200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68000">
              <a:lnSpc>
                <a:spcPct val="150000"/>
              </a:lnSpc>
              <a:spcAft>
                <a:spcPts val="600"/>
              </a:spcAft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感谢黄春辉老师、卞祖强老师、刘志伟老师在课题设计上的帮助和指导；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indent="468000">
              <a:lnSpc>
                <a:spcPct val="150000"/>
              </a:lnSpc>
              <a:spcAft>
                <a:spcPts val="600"/>
              </a:spcAft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感谢蔡泽伦师兄在实验设计、光谱测试方面的帮助；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indent="468000">
              <a:lnSpc>
                <a:spcPct val="150000"/>
              </a:lnSpc>
              <a:spcAft>
                <a:spcPts val="600"/>
              </a:spcAft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感谢齐浩师兄、方培玉师姐、燕文超师兄在实验上的帮助；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indent="468000">
              <a:lnSpc>
                <a:spcPct val="150000"/>
              </a:lnSpc>
              <a:spcAft>
                <a:spcPts val="600"/>
              </a:spcAft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感谢郭若垚师姐帮我测试量子产率；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indent="468000">
              <a:lnSpc>
                <a:spcPct val="150000"/>
              </a:lnSpc>
              <a:spcAft>
                <a:spcPts val="600"/>
              </a:spcAft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感谢刘环宇师兄、霍培昊师兄的讨论；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indent="468000">
              <a:lnSpc>
                <a:spcPct val="150000"/>
              </a:lnSpc>
              <a:spcAft>
                <a:spcPts val="600"/>
              </a:spcAft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感谢实验室全体成员对我的帮助。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36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476916684"/>
      </p:ext>
    </p:extLst>
  </p:cSld>
  <p:clrMapOvr>
    <a:masterClrMapping/>
  </p:clrMapOvr>
  <p:transition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1F2C902-575A-4154-9882-0C57E6A813BF}"/>
              </a:ext>
            </a:extLst>
          </p:cNvPr>
          <p:cNvSpPr txBox="1"/>
          <p:nvPr/>
        </p:nvSpPr>
        <p:spPr>
          <a:xfrm>
            <a:off x="2014220" y="2875002"/>
            <a:ext cx="816356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latin typeface="黑体" panose="02010609060101010101" pitchFamily="49" charset="-122"/>
                <a:ea typeface="黑体" panose="02010609060101010101" pitchFamily="49" charset="-122"/>
              </a:rPr>
              <a:t>请各位老师批评指正！</a:t>
            </a:r>
          </a:p>
        </p:txBody>
      </p:sp>
    </p:spTree>
    <p:extLst>
      <p:ext uri="{BB962C8B-B14F-4D97-AF65-F5344CB8AC3E}">
        <p14:creationId xmlns:p14="http://schemas.microsoft.com/office/powerpoint/2010/main" val="147553948"/>
      </p:ext>
    </p:extLst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377368" y="449038"/>
            <a:ext cx="10824032" cy="900173"/>
            <a:chOff x="0" y="260350"/>
            <a:chExt cx="8459538" cy="900173"/>
          </a:xfrm>
        </p:grpSpPr>
        <p:sp>
          <p:nvSpPr>
            <p:cNvPr id="35" name="文本框 34"/>
            <p:cNvSpPr txBox="1"/>
            <p:nvPr/>
          </p:nvSpPr>
          <p:spPr>
            <a:xfrm>
              <a:off x="267877" y="353109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1.1 Eu</a:t>
              </a:r>
              <a:r>
                <a:rPr lang="en-US" altLang="zh-CN" sz="3600" b="1" baseline="30000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2+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的性质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67877" y="760413"/>
              <a:ext cx="2620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HK" altLang="en-US" sz="20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4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720118" y="1413394"/>
            <a:ext cx="11297296" cy="502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</a:rPr>
              <a:t>基态电子组态</a:t>
            </a:r>
            <a:endParaRPr lang="en-US" altLang="zh-CN" sz="24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400" dirty="0">
                <a:latin typeface="等线" panose="02010600030101010101" pitchFamily="2" charset="-122"/>
                <a:ea typeface="等线" panose="02010600030101010101" pitchFamily="2" charset="-122"/>
              </a:rPr>
              <a:t>	[Xe]4f</a:t>
            </a:r>
            <a:r>
              <a:rPr lang="en-US" altLang="zh-CN" sz="2400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7</a:t>
            </a:r>
            <a:r>
              <a:rPr lang="zh-CN" altLang="en-US" sz="2400" dirty="0">
                <a:latin typeface="等线" panose="02010600030101010101" pitchFamily="2" charset="-122"/>
                <a:ea typeface="等线" panose="02010600030101010101" pitchFamily="2" charset="-122"/>
              </a:rPr>
              <a:t>（半充满）</a:t>
            </a:r>
            <a:endParaRPr lang="en-US" altLang="zh-CN" sz="24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</a:rPr>
              <a:t>激发态电子组态</a:t>
            </a:r>
            <a:endParaRPr lang="en-US" altLang="zh-CN" sz="24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400" dirty="0">
                <a:latin typeface="等线" panose="02010600030101010101" pitchFamily="2" charset="-122"/>
                <a:ea typeface="等线" panose="02010600030101010101" pitchFamily="2" charset="-122"/>
              </a:rPr>
              <a:t>	[Xe]4f</a:t>
            </a:r>
            <a:r>
              <a:rPr lang="en-US" altLang="zh-CN" sz="2400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6</a:t>
            </a:r>
            <a:r>
              <a:rPr lang="en-US" altLang="zh-CN" sz="2400" dirty="0">
                <a:latin typeface="等线" panose="02010600030101010101" pitchFamily="2" charset="-122"/>
                <a:ea typeface="等线" panose="02010600030101010101" pitchFamily="2" charset="-122"/>
              </a:rPr>
              <a:t>5d</a:t>
            </a:r>
            <a:r>
              <a:rPr lang="en-US" altLang="zh-CN" sz="2400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1</a:t>
            </a:r>
          </a:p>
          <a:p>
            <a:pPr defTabSz="627063">
              <a:lnSpc>
                <a:spcPct val="120000"/>
              </a:lnSpc>
            </a:pPr>
            <a:endParaRPr lang="en-US" altLang="zh-CN" sz="24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400" b="1" dirty="0">
                <a:latin typeface="等线" panose="02010600030101010101" pitchFamily="2" charset="-122"/>
                <a:ea typeface="等线" panose="02010600030101010101" pitchFamily="2" charset="-122"/>
              </a:rPr>
              <a:t>Eu</a:t>
            </a:r>
            <a:r>
              <a:rPr lang="en-US" altLang="zh-CN" sz="2400" b="1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2+</a:t>
            </a: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</a:rPr>
              <a:t>发光过程特点</a:t>
            </a:r>
            <a:endParaRPr lang="en-US" altLang="zh-CN" sz="24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4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400" dirty="0">
                <a:latin typeface="等线" panose="02010600030101010101" pitchFamily="2" charset="-122"/>
                <a:ea typeface="等线" panose="02010600030101010101" pitchFamily="2" charset="-122"/>
              </a:rPr>
              <a:t>①</a:t>
            </a:r>
            <a:r>
              <a:rPr lang="en-US" altLang="zh-CN" sz="2400" b="1" dirty="0">
                <a:latin typeface="等线" panose="02010600030101010101" pitchFamily="2" charset="-122"/>
                <a:ea typeface="等线" panose="02010600030101010101" pitchFamily="2" charset="-122"/>
              </a:rPr>
              <a:t>d-f</a:t>
            </a: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</a:rPr>
              <a:t>跃迁</a:t>
            </a:r>
            <a:r>
              <a:rPr lang="zh-CN" altLang="en-US" sz="2400" dirty="0">
                <a:latin typeface="等线" panose="02010600030101010101" pitchFamily="2" charset="-122"/>
                <a:ea typeface="等线" panose="02010600030101010101" pitchFamily="2" charset="-122"/>
              </a:rPr>
              <a:t>（大多数</a:t>
            </a:r>
            <a:r>
              <a:rPr lang="en-US" altLang="zh-CN" sz="2400" dirty="0">
                <a:latin typeface="等线" panose="02010600030101010101" pitchFamily="2" charset="-122"/>
                <a:ea typeface="等线" panose="02010600030101010101" pitchFamily="2" charset="-122"/>
              </a:rPr>
              <a:t>Ln</a:t>
            </a:r>
            <a:r>
              <a:rPr lang="en-US" altLang="zh-CN" sz="2400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3+</a:t>
            </a:r>
            <a:r>
              <a:rPr lang="zh-CN" altLang="en-US" sz="2400" dirty="0">
                <a:latin typeface="等线" panose="02010600030101010101" pitchFamily="2" charset="-122"/>
                <a:ea typeface="等线" panose="02010600030101010101" pitchFamily="2" charset="-122"/>
              </a:rPr>
              <a:t>为</a:t>
            </a:r>
            <a:r>
              <a:rPr lang="en-US" altLang="zh-CN" sz="2400" dirty="0">
                <a:latin typeface="等线" panose="02010600030101010101" pitchFamily="2" charset="-122"/>
                <a:ea typeface="等线" panose="02010600030101010101" pitchFamily="2" charset="-122"/>
              </a:rPr>
              <a:t>f-f</a:t>
            </a:r>
            <a:r>
              <a:rPr lang="zh-CN" altLang="en-US" sz="2400" dirty="0">
                <a:latin typeface="等线" panose="02010600030101010101" pitchFamily="2" charset="-122"/>
                <a:ea typeface="等线" panose="02010600030101010101" pitchFamily="2" charset="-122"/>
              </a:rPr>
              <a:t>跃迁）</a:t>
            </a:r>
            <a:endParaRPr lang="en-US" altLang="zh-CN" sz="24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	&gt;&gt;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发射峰受配体场影响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		&gt;&gt;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宇称允许，激发态寿命短，吸光系数大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4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400" dirty="0">
                <a:latin typeface="等线" panose="02010600030101010101" pitchFamily="2" charset="-122"/>
                <a:ea typeface="等线" panose="02010600030101010101" pitchFamily="2" charset="-122"/>
              </a:rPr>
              <a:t>②能量位于紫外区</a:t>
            </a:r>
            <a:endParaRPr lang="en-US" altLang="zh-CN" sz="24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	&gt;&gt;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易实现蓝光发射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4C434B0-1295-400E-A5AC-DF07FDC93D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4878"/>
          <a:stretch/>
        </p:blipFill>
        <p:spPr>
          <a:xfrm>
            <a:off x="7965009" y="273802"/>
            <a:ext cx="2488807" cy="486660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9B80C09-AE18-4906-A11E-CB39857D9267}"/>
              </a:ext>
            </a:extLst>
          </p:cNvPr>
          <p:cNvSpPr txBox="1"/>
          <p:nvPr/>
        </p:nvSpPr>
        <p:spPr>
          <a:xfrm>
            <a:off x="7915582" y="5116018"/>
            <a:ext cx="3188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US" altLang="zh-CN" baseline="30000" dirty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Arial" panose="020B0604020202020204" pitchFamily="34" charset="0"/>
              </a:rPr>
              <a:t>离子能级示意图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Arial" panose="020B0604020202020204" pitchFamily="34" charset="0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55569B7-B43C-4B79-BAD9-410D2EF6B6DF}"/>
              </a:ext>
            </a:extLst>
          </p:cNvPr>
          <p:cNvGrpSpPr/>
          <p:nvPr/>
        </p:nvGrpSpPr>
        <p:grpSpPr>
          <a:xfrm>
            <a:off x="4015389" y="1728732"/>
            <a:ext cx="3298570" cy="753101"/>
            <a:chOff x="3134494" y="4432663"/>
            <a:chExt cx="3298570" cy="753101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50725846-E5E1-4D20-81CD-73A66063EE67}"/>
                </a:ext>
              </a:extLst>
            </p:cNvPr>
            <p:cNvGrpSpPr/>
            <p:nvPr/>
          </p:nvGrpSpPr>
          <p:grpSpPr>
            <a:xfrm>
              <a:off x="3134494" y="4432663"/>
              <a:ext cx="3237142" cy="384953"/>
              <a:chOff x="3134494" y="4432663"/>
              <a:chExt cx="3237142" cy="384953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8D79A9BD-5418-44E2-8E8B-7A89FB28089D}"/>
                  </a:ext>
                </a:extLst>
              </p:cNvPr>
              <p:cNvSpPr/>
              <p:nvPr/>
            </p:nvSpPr>
            <p:spPr>
              <a:xfrm>
                <a:off x="3134494" y="4432663"/>
                <a:ext cx="383769" cy="38376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  <a:alpha val="4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6D8803D0-72DC-4001-A6AA-744601E0C44D}"/>
                  </a:ext>
                </a:extLst>
              </p:cNvPr>
              <p:cNvSpPr/>
              <p:nvPr/>
            </p:nvSpPr>
            <p:spPr>
              <a:xfrm>
                <a:off x="3518263" y="4432663"/>
                <a:ext cx="383769" cy="38376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  <a:alpha val="4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C446A41B-6B38-4B34-B3CC-CA56DBF78307}"/>
                  </a:ext>
                </a:extLst>
              </p:cNvPr>
              <p:cNvSpPr/>
              <p:nvPr/>
            </p:nvSpPr>
            <p:spPr>
              <a:xfrm>
                <a:off x="3902032" y="4433255"/>
                <a:ext cx="383769" cy="38376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  <a:alpha val="4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06EABA68-4546-4B72-A447-9C4E2246DF18}"/>
                  </a:ext>
                </a:extLst>
              </p:cNvPr>
              <p:cNvSpPr/>
              <p:nvPr/>
            </p:nvSpPr>
            <p:spPr>
              <a:xfrm>
                <a:off x="4285801" y="4433255"/>
                <a:ext cx="383769" cy="38376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  <a:alpha val="4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97A1C565-E262-49D8-AF6E-0292E1696562}"/>
                  </a:ext>
                </a:extLst>
              </p:cNvPr>
              <p:cNvSpPr/>
              <p:nvPr/>
            </p:nvSpPr>
            <p:spPr>
              <a:xfrm>
                <a:off x="4667364" y="4433255"/>
                <a:ext cx="383769" cy="38376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  <a:alpha val="4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C6918419-0499-42A4-B33D-6887C746E7E3}"/>
                  </a:ext>
                </a:extLst>
              </p:cNvPr>
              <p:cNvSpPr/>
              <p:nvPr/>
            </p:nvSpPr>
            <p:spPr>
              <a:xfrm>
                <a:off x="5051133" y="4433255"/>
                <a:ext cx="383769" cy="38376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  <a:alpha val="4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0F294636-122D-4EA6-ADAC-D263F8872F8E}"/>
                  </a:ext>
                </a:extLst>
              </p:cNvPr>
              <p:cNvSpPr/>
              <p:nvPr/>
            </p:nvSpPr>
            <p:spPr>
              <a:xfrm>
                <a:off x="5434902" y="4433847"/>
                <a:ext cx="383769" cy="38376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  <a:alpha val="4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068A04E6-DD28-467C-ADB2-57DF08CCD436}"/>
                  </a:ext>
                </a:extLst>
              </p:cNvPr>
              <p:cNvSpPr/>
              <p:nvPr/>
            </p:nvSpPr>
            <p:spPr>
              <a:xfrm>
                <a:off x="5987867" y="4432663"/>
                <a:ext cx="383769" cy="38376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  <a:alpha val="4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4E7954-96A0-434C-82FB-F97605831D7B}"/>
                </a:ext>
              </a:extLst>
            </p:cNvPr>
            <p:cNvSpPr txBox="1"/>
            <p:nvPr/>
          </p:nvSpPr>
          <p:spPr>
            <a:xfrm>
              <a:off x="4191944" y="4816432"/>
              <a:ext cx="6155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cs typeface="Arial" panose="020B0604020202020204" pitchFamily="34" charset="0"/>
                </a:rPr>
                <a:t>4f</a:t>
              </a:r>
              <a:r>
                <a:rPr lang="en-US" altLang="zh-CN" baseline="30000" dirty="0">
                  <a:cs typeface="Arial" panose="020B0604020202020204" pitchFamily="34" charset="0"/>
                </a:rPr>
                <a:t>7</a:t>
              </a:r>
              <a:endParaRPr lang="zh-CN" altLang="en-US" baseline="30000" dirty="0">
                <a:cs typeface="Arial" panose="020B0604020202020204" pitchFamily="34" charset="0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B4A127B-A3AB-4B3B-BA0C-BFD61547AD35}"/>
                </a:ext>
              </a:extLst>
            </p:cNvPr>
            <p:cNvSpPr txBox="1"/>
            <p:nvPr/>
          </p:nvSpPr>
          <p:spPr>
            <a:xfrm>
              <a:off x="5927148" y="4816432"/>
              <a:ext cx="505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cs typeface="Arial" panose="020B0604020202020204" pitchFamily="34" charset="0"/>
                </a:rPr>
                <a:t>5d</a:t>
              </a:r>
              <a:r>
                <a:rPr lang="en-US" altLang="zh-CN" baseline="30000" dirty="0">
                  <a:cs typeface="Arial" panose="020B0604020202020204" pitchFamily="34" charset="0"/>
                </a:rPr>
                <a:t>0</a:t>
              </a:r>
              <a:endParaRPr lang="zh-CN" altLang="en-US" baseline="30000" dirty="0">
                <a:cs typeface="Arial" panose="020B0604020202020204" pitchFamily="34" charset="0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97EE8204-6E79-4032-86E7-93B08B0BCCF2}"/>
              </a:ext>
            </a:extLst>
          </p:cNvPr>
          <p:cNvGrpSpPr/>
          <p:nvPr/>
        </p:nvGrpSpPr>
        <p:grpSpPr>
          <a:xfrm>
            <a:off x="4015389" y="2652815"/>
            <a:ext cx="3298570" cy="978285"/>
            <a:chOff x="4016630" y="2941320"/>
            <a:chExt cx="3298570" cy="978285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A8322153-C97F-447E-A47D-7A829A67D2D5}"/>
                </a:ext>
              </a:extLst>
            </p:cNvPr>
            <p:cNvGrpSpPr/>
            <p:nvPr/>
          </p:nvGrpSpPr>
          <p:grpSpPr>
            <a:xfrm>
              <a:off x="4016630" y="3166504"/>
              <a:ext cx="3298570" cy="753101"/>
              <a:chOff x="3134494" y="4432663"/>
              <a:chExt cx="3298570" cy="753101"/>
            </a:xfrm>
          </p:grpSpPr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26EA8137-71D4-4AAA-8717-FC4C2FD3290D}"/>
                  </a:ext>
                </a:extLst>
              </p:cNvPr>
              <p:cNvGrpSpPr/>
              <p:nvPr/>
            </p:nvGrpSpPr>
            <p:grpSpPr>
              <a:xfrm>
                <a:off x="3134494" y="4432663"/>
                <a:ext cx="3237142" cy="384361"/>
                <a:chOff x="3134494" y="4432663"/>
                <a:chExt cx="3237142" cy="384361"/>
              </a:xfrm>
            </p:grpSpPr>
            <p:sp>
              <p:nvSpPr>
                <p:cNvPr id="27" name="矩形 26">
                  <a:extLst>
                    <a:ext uri="{FF2B5EF4-FFF2-40B4-BE49-F238E27FC236}">
                      <a16:creationId xmlns:a16="http://schemas.microsoft.com/office/drawing/2014/main" id="{C4979E97-7DD0-4704-9A7E-821848F1FE24}"/>
                    </a:ext>
                  </a:extLst>
                </p:cNvPr>
                <p:cNvSpPr/>
                <p:nvPr/>
              </p:nvSpPr>
              <p:spPr>
                <a:xfrm>
                  <a:off x="3134494" y="4432663"/>
                  <a:ext cx="383769" cy="38376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4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>
                      <a:solidFill>
                        <a:schemeClr val="tx1"/>
                      </a:solidFill>
                    </a:rPr>
                    <a:t>↑</a:t>
                  </a:r>
                </a:p>
              </p:txBody>
            </p:sp>
            <p:sp>
              <p:nvSpPr>
                <p:cNvPr id="28" name="矩形 27">
                  <a:extLst>
                    <a:ext uri="{FF2B5EF4-FFF2-40B4-BE49-F238E27FC236}">
                      <a16:creationId xmlns:a16="http://schemas.microsoft.com/office/drawing/2014/main" id="{4EDA385F-BD03-4BF8-A8A7-BE949E1817D8}"/>
                    </a:ext>
                  </a:extLst>
                </p:cNvPr>
                <p:cNvSpPr/>
                <p:nvPr/>
              </p:nvSpPr>
              <p:spPr>
                <a:xfrm>
                  <a:off x="3518263" y="4432663"/>
                  <a:ext cx="383769" cy="38376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4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>
                      <a:solidFill>
                        <a:schemeClr val="tx1"/>
                      </a:solidFill>
                    </a:rPr>
                    <a:t>↑</a:t>
                  </a:r>
                </a:p>
              </p:txBody>
            </p:sp>
            <p:sp>
              <p:nvSpPr>
                <p:cNvPr id="29" name="矩形 28">
                  <a:extLst>
                    <a:ext uri="{FF2B5EF4-FFF2-40B4-BE49-F238E27FC236}">
                      <a16:creationId xmlns:a16="http://schemas.microsoft.com/office/drawing/2014/main" id="{701686A8-C761-4A4B-A46B-BE7CA479F6D0}"/>
                    </a:ext>
                  </a:extLst>
                </p:cNvPr>
                <p:cNvSpPr/>
                <p:nvPr/>
              </p:nvSpPr>
              <p:spPr>
                <a:xfrm>
                  <a:off x="3902032" y="4433255"/>
                  <a:ext cx="383769" cy="38376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4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>
                      <a:solidFill>
                        <a:schemeClr val="tx1"/>
                      </a:solidFill>
                    </a:rPr>
                    <a:t>↑</a:t>
                  </a:r>
                </a:p>
              </p:txBody>
            </p:sp>
            <p:sp>
              <p:nvSpPr>
                <p:cNvPr id="30" name="矩形 29">
                  <a:extLst>
                    <a:ext uri="{FF2B5EF4-FFF2-40B4-BE49-F238E27FC236}">
                      <a16:creationId xmlns:a16="http://schemas.microsoft.com/office/drawing/2014/main" id="{18027CB6-55FE-4F4D-BBCD-014965E2776F}"/>
                    </a:ext>
                  </a:extLst>
                </p:cNvPr>
                <p:cNvSpPr/>
                <p:nvPr/>
              </p:nvSpPr>
              <p:spPr>
                <a:xfrm>
                  <a:off x="4285801" y="4433255"/>
                  <a:ext cx="383769" cy="38376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4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>
                      <a:solidFill>
                        <a:schemeClr val="tx1"/>
                      </a:solidFill>
                    </a:rPr>
                    <a:t>↑</a:t>
                  </a:r>
                </a:p>
              </p:txBody>
            </p:sp>
            <p:sp>
              <p:nvSpPr>
                <p:cNvPr id="31" name="矩形 30">
                  <a:extLst>
                    <a:ext uri="{FF2B5EF4-FFF2-40B4-BE49-F238E27FC236}">
                      <a16:creationId xmlns:a16="http://schemas.microsoft.com/office/drawing/2014/main" id="{248A7C73-3DFF-43D5-80B1-A84836EA418D}"/>
                    </a:ext>
                  </a:extLst>
                </p:cNvPr>
                <p:cNvSpPr/>
                <p:nvPr/>
              </p:nvSpPr>
              <p:spPr>
                <a:xfrm>
                  <a:off x="4667364" y="4433255"/>
                  <a:ext cx="383769" cy="38376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4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>
                      <a:solidFill>
                        <a:schemeClr val="tx1"/>
                      </a:solidFill>
                    </a:rPr>
                    <a:t>↑</a:t>
                  </a:r>
                </a:p>
              </p:txBody>
            </p:sp>
            <p:sp>
              <p:nvSpPr>
                <p:cNvPr id="32" name="矩形 31">
                  <a:extLst>
                    <a:ext uri="{FF2B5EF4-FFF2-40B4-BE49-F238E27FC236}">
                      <a16:creationId xmlns:a16="http://schemas.microsoft.com/office/drawing/2014/main" id="{0DEB9CB1-2AF2-49C5-B6F2-5F7E6B13E58E}"/>
                    </a:ext>
                  </a:extLst>
                </p:cNvPr>
                <p:cNvSpPr/>
                <p:nvPr/>
              </p:nvSpPr>
              <p:spPr>
                <a:xfrm>
                  <a:off x="5051133" y="4433255"/>
                  <a:ext cx="383769" cy="38376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4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>
                      <a:solidFill>
                        <a:schemeClr val="tx1"/>
                      </a:solidFill>
                    </a:rPr>
                    <a:t>↑</a:t>
                  </a:r>
                </a:p>
              </p:txBody>
            </p:sp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A3252298-EF1B-441F-9276-60D6AB2F79DE}"/>
                    </a:ext>
                  </a:extLst>
                </p:cNvPr>
                <p:cNvSpPr/>
                <p:nvPr/>
              </p:nvSpPr>
              <p:spPr>
                <a:xfrm>
                  <a:off x="5434902" y="4433847"/>
                  <a:ext cx="383769" cy="382585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4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A88A3791-7EAC-4490-9B5A-9BBC6FC21928}"/>
                    </a:ext>
                  </a:extLst>
                </p:cNvPr>
                <p:cNvSpPr/>
                <p:nvPr/>
              </p:nvSpPr>
              <p:spPr>
                <a:xfrm>
                  <a:off x="5987867" y="4432663"/>
                  <a:ext cx="383769" cy="38376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4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>
                      <a:solidFill>
                        <a:schemeClr val="tx1"/>
                      </a:solidFill>
                    </a:rPr>
                    <a:t>↑</a:t>
                  </a:r>
                </a:p>
              </p:txBody>
            </p:sp>
          </p:grp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5BD7F2E3-1C33-45EA-A4F1-72C40D09DA04}"/>
                  </a:ext>
                </a:extLst>
              </p:cNvPr>
              <p:cNvSpPr txBox="1"/>
              <p:nvPr/>
            </p:nvSpPr>
            <p:spPr>
              <a:xfrm>
                <a:off x="4191944" y="4816432"/>
                <a:ext cx="6155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cs typeface="Arial" panose="020B0604020202020204" pitchFamily="34" charset="0"/>
                  </a:rPr>
                  <a:t>4f</a:t>
                </a:r>
                <a:r>
                  <a:rPr lang="en-US" altLang="zh-CN" baseline="30000" dirty="0">
                    <a:cs typeface="Arial" panose="020B0604020202020204" pitchFamily="34" charset="0"/>
                  </a:rPr>
                  <a:t>6</a:t>
                </a:r>
                <a:endParaRPr lang="zh-CN" altLang="en-US" baseline="30000" dirty="0">
                  <a:cs typeface="Arial" panose="020B0604020202020204" pitchFamily="34" charset="0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A13255D5-425F-4D21-B5AB-E6E3A2062F29}"/>
                  </a:ext>
                </a:extLst>
              </p:cNvPr>
              <p:cNvSpPr txBox="1"/>
              <p:nvPr/>
            </p:nvSpPr>
            <p:spPr>
              <a:xfrm>
                <a:off x="5927148" y="4816432"/>
                <a:ext cx="5059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cs typeface="Arial" panose="020B0604020202020204" pitchFamily="34" charset="0"/>
                  </a:rPr>
                  <a:t>5d</a:t>
                </a:r>
                <a:r>
                  <a:rPr lang="en-US" altLang="zh-CN" baseline="30000" dirty="0">
                    <a:cs typeface="Arial" panose="020B0604020202020204" pitchFamily="34" charset="0"/>
                  </a:rPr>
                  <a:t>1</a:t>
                </a:r>
                <a:endParaRPr lang="zh-CN" altLang="en-US" baseline="30000" dirty="0"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箭头: 上弧形 1">
              <a:extLst>
                <a:ext uri="{FF2B5EF4-FFF2-40B4-BE49-F238E27FC236}">
                  <a16:creationId xmlns:a16="http://schemas.microsoft.com/office/drawing/2014/main" id="{5EBC3D97-7163-444A-B1A7-803AF30170FC}"/>
                </a:ext>
              </a:extLst>
            </p:cNvPr>
            <p:cNvSpPr/>
            <p:nvPr/>
          </p:nvSpPr>
          <p:spPr>
            <a:xfrm>
              <a:off x="6508922" y="2941320"/>
              <a:ext cx="575654" cy="225184"/>
            </a:xfrm>
            <a:prstGeom prst="curvedDownArrow">
              <a:avLst>
                <a:gd name="adj1" fmla="val 16869"/>
                <a:gd name="adj2" fmla="val 50000"/>
                <a:gd name="adj3" fmla="val 3938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D1730093-DE75-4746-AE05-286933F1DF57}"/>
              </a:ext>
            </a:extLst>
          </p:cNvPr>
          <p:cNvSpPr txBox="1"/>
          <p:nvPr/>
        </p:nvSpPr>
        <p:spPr>
          <a:xfrm>
            <a:off x="123568" y="6516130"/>
            <a:ext cx="526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Jiang J.Z. </a:t>
            </a:r>
            <a:r>
              <a:rPr lang="en-US" altLang="zh-CN" i="1" dirty="0"/>
              <a:t>et al</a:t>
            </a:r>
            <a:r>
              <a:rPr lang="en-US" altLang="zh-CN" dirty="0"/>
              <a:t>. </a:t>
            </a:r>
            <a:r>
              <a:rPr lang="en-US" altLang="zh-CN" i="1" dirty="0"/>
              <a:t>Coord. Chem. Rev.</a:t>
            </a:r>
            <a:r>
              <a:rPr lang="en-US" altLang="zh-CN" dirty="0"/>
              <a:t> </a:t>
            </a:r>
            <a:r>
              <a:rPr lang="en-US" altLang="zh-CN" b="1" dirty="0"/>
              <a:t>1998</a:t>
            </a:r>
            <a:r>
              <a:rPr lang="en-US" altLang="zh-CN" dirty="0"/>
              <a:t>, 170, 1.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2950300"/>
      </p:ext>
    </p:extLst>
  </p:cSld>
  <p:clrMapOvr>
    <a:masterClrMapping/>
  </p:clrMapOvr>
  <p:transition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377368" y="449038"/>
            <a:ext cx="10824032" cy="900173"/>
            <a:chOff x="0" y="260350"/>
            <a:chExt cx="8459538" cy="900173"/>
          </a:xfrm>
        </p:grpSpPr>
        <p:sp>
          <p:nvSpPr>
            <p:cNvPr id="35" name="文本框 34"/>
            <p:cNvSpPr txBox="1"/>
            <p:nvPr/>
          </p:nvSpPr>
          <p:spPr>
            <a:xfrm>
              <a:off x="267877" y="353109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1.2 OLED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发光材料简介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67877" y="760413"/>
              <a:ext cx="2620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HK" altLang="en-US" sz="20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5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720118" y="1413394"/>
            <a:ext cx="11297296" cy="5239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</a:pP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</a:rPr>
              <a:t>工作原理</a:t>
            </a:r>
            <a:endParaRPr lang="en-US" altLang="zh-CN" sz="24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4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有机发光材料在电场和电流的激发作用下发光</a:t>
            </a:r>
            <a:endParaRPr lang="en-US" altLang="zh-CN" sz="24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endParaRPr lang="en-US" altLang="zh-CN" sz="16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</a:rPr>
              <a:t>三原色像素</a:t>
            </a:r>
            <a:endParaRPr lang="en-US" altLang="zh-CN" sz="24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4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红、绿、蓝（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RGB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）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对应人眼中三种感光的锥体细胞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色彩空间可用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CIE x-y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图表示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三原色围成的三角形即为色域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endParaRPr lang="en-US" altLang="zh-CN" sz="14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</a:rPr>
              <a:t>发展现状</a:t>
            </a:r>
            <a:endParaRPr lang="en-US" altLang="zh-CN" sz="24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4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红、绿发光材料较理想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b="1" dirty="0">
                <a:solidFill>
                  <a:srgbClr val="0000F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蓝光材料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仍有待探索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</a:pP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225EA64F-C37B-4FD0-AF57-DC7FF3E4D878}"/>
              </a:ext>
            </a:extLst>
          </p:cNvPr>
          <p:cNvGrpSpPr/>
          <p:nvPr/>
        </p:nvGrpSpPr>
        <p:grpSpPr>
          <a:xfrm>
            <a:off x="7875535" y="234691"/>
            <a:ext cx="2619375" cy="2679509"/>
            <a:chOff x="7586047" y="455230"/>
            <a:chExt cx="2619375" cy="267950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9B80C09-AE18-4906-A11E-CB39857D9267}"/>
                </a:ext>
              </a:extLst>
            </p:cNvPr>
            <p:cNvSpPr txBox="1"/>
            <p:nvPr/>
          </p:nvSpPr>
          <p:spPr>
            <a:xfrm>
              <a:off x="7883176" y="2765407"/>
              <a:ext cx="2025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楷体" panose="02010609060101010101" pitchFamily="49" charset="-122"/>
                  <a:ea typeface="楷体" panose="02010609060101010101" pitchFamily="49" charset="-122"/>
                  <a:cs typeface="Arial" panose="020B0604020202020204" pitchFamily="34" charset="0"/>
                </a:rPr>
                <a:t>RGB</a:t>
              </a:r>
              <a:r>
                <a:rPr lang="zh-CN" altLang="en-US" dirty="0">
                  <a:latin typeface="楷体" panose="02010609060101010101" pitchFamily="49" charset="-122"/>
                  <a:ea typeface="楷体" panose="02010609060101010101" pitchFamily="49" charset="-122"/>
                  <a:cs typeface="Arial" panose="020B0604020202020204" pitchFamily="34" charset="0"/>
                </a:rPr>
                <a:t>三原色像素</a:t>
              </a:r>
              <a:endParaRPr lang="zh-CN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E3DAE1A-E8F0-4CEA-953D-39605F7E66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86047" y="455230"/>
              <a:ext cx="2619375" cy="2314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F65607E4-8011-415C-97B5-940612B5C35B}"/>
              </a:ext>
            </a:extLst>
          </p:cNvPr>
          <p:cNvGrpSpPr/>
          <p:nvPr/>
        </p:nvGrpSpPr>
        <p:grpSpPr>
          <a:xfrm>
            <a:off x="9420363" y="2865682"/>
            <a:ext cx="2743199" cy="2812439"/>
            <a:chOff x="8728683" y="3134739"/>
            <a:chExt cx="2743199" cy="2812439"/>
          </a:xfrm>
        </p:grpSpPr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60913C50-BA84-4D40-A1AC-D4D1EABF27CE}"/>
                </a:ext>
              </a:extLst>
            </p:cNvPr>
            <p:cNvPicPr/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728683" y="3134739"/>
              <a:ext cx="2743199" cy="2483994"/>
            </a:xfrm>
            <a:prstGeom prst="rect">
              <a:avLst/>
            </a:prstGeom>
          </p:spPr>
        </p:pic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B96EADC-5E14-4E23-95C5-AFDCD5D2A23F}"/>
                </a:ext>
              </a:extLst>
            </p:cNvPr>
            <p:cNvSpPr txBox="1"/>
            <p:nvPr/>
          </p:nvSpPr>
          <p:spPr>
            <a:xfrm>
              <a:off x="9087724" y="5577846"/>
              <a:ext cx="2025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楷体" panose="02010609060101010101" pitchFamily="49" charset="-122"/>
                  <a:ea typeface="楷体" panose="02010609060101010101" pitchFamily="49" charset="-122"/>
                  <a:cs typeface="Arial" panose="020B0604020202020204" pitchFamily="34" charset="0"/>
                </a:rPr>
                <a:t>CIE x-y</a:t>
              </a:r>
              <a:r>
                <a:rPr lang="zh-CN" altLang="en-US" dirty="0">
                  <a:latin typeface="楷体" panose="02010609060101010101" pitchFamily="49" charset="-122"/>
                  <a:ea typeface="楷体" panose="02010609060101010101" pitchFamily="49" charset="-122"/>
                  <a:cs typeface="Arial" panose="020B0604020202020204" pitchFamily="34" charset="0"/>
                </a:rPr>
                <a:t>色品图</a:t>
              </a:r>
              <a:endParaRPr lang="zh-CN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3AABCE0C-C562-45D6-AEC1-BD3FA736A27F}"/>
              </a:ext>
            </a:extLst>
          </p:cNvPr>
          <p:cNvGrpSpPr/>
          <p:nvPr/>
        </p:nvGrpSpPr>
        <p:grpSpPr>
          <a:xfrm>
            <a:off x="6025340" y="2543382"/>
            <a:ext cx="4094379" cy="3307376"/>
            <a:chOff x="5607332" y="2543382"/>
            <a:chExt cx="4094379" cy="3307376"/>
          </a:xfrm>
        </p:grpSpPr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951BADF7-8613-40B3-B65E-38EAD7081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7332" y="2543382"/>
              <a:ext cx="4094379" cy="3134739"/>
            </a:xfrm>
            <a:prstGeom prst="rect">
              <a:avLst/>
            </a:prstGeom>
          </p:spPr>
        </p:pic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7543744E-9C6C-4953-828C-D3F266AC6066}"/>
                </a:ext>
              </a:extLst>
            </p:cNvPr>
            <p:cNvSpPr txBox="1"/>
            <p:nvPr/>
          </p:nvSpPr>
          <p:spPr>
            <a:xfrm>
              <a:off x="6121188" y="5481426"/>
              <a:ext cx="31292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楷体" panose="02010609060101010101" pitchFamily="49" charset="-122"/>
                  <a:ea typeface="楷体" panose="02010609060101010101" pitchFamily="49" charset="-122"/>
                  <a:cs typeface="Arial" panose="020B0604020202020204" pitchFamily="34" charset="0"/>
                </a:rPr>
                <a:t>CIE 1931 </a:t>
              </a:r>
              <a:r>
                <a:rPr lang="zh-CN" altLang="en-US" dirty="0">
                  <a:latin typeface="楷体" panose="02010609060101010101" pitchFamily="49" charset="-122"/>
                  <a:ea typeface="楷体" panose="02010609060101010101" pitchFamily="49" charset="-122"/>
                  <a:cs typeface="Arial" panose="020B0604020202020204" pitchFamily="34" charset="0"/>
                </a:rPr>
                <a:t>三刺激值</a:t>
              </a:r>
              <a:endParaRPr lang="zh-CN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3654146"/>
      </p:ext>
    </p:extLst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377368" y="449038"/>
            <a:ext cx="10824032" cy="900173"/>
            <a:chOff x="0" y="260350"/>
            <a:chExt cx="8459538" cy="900173"/>
          </a:xfrm>
        </p:grpSpPr>
        <p:sp>
          <p:nvSpPr>
            <p:cNvPr id="35" name="文本框 34"/>
            <p:cNvSpPr txBox="1"/>
            <p:nvPr/>
          </p:nvSpPr>
          <p:spPr>
            <a:xfrm>
              <a:off x="267877" y="353109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1.3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目标配体和设计思路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67877" y="760413"/>
              <a:ext cx="2620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HK" altLang="en-US" sz="20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6</a:t>
            </a:fld>
            <a:endParaRPr lang="zh-HK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8F3EB91-79A6-42B6-876E-524C374F6E4E}"/>
              </a:ext>
            </a:extLst>
          </p:cNvPr>
          <p:cNvSpPr txBox="1"/>
          <p:nvPr/>
        </p:nvSpPr>
        <p:spPr>
          <a:xfrm>
            <a:off x="5276821" y="4516918"/>
            <a:ext cx="6347747" cy="143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50000"/>
              </a:lnSpc>
            </a:pPr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设计思路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：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50000"/>
              </a:lnSpc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结构基于发光性能最好的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15-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冠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-5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环；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50000"/>
              </a:lnSpc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形成“夹心”结构的配合物，保护中心离子。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箭头: 下 7">
            <a:extLst>
              <a:ext uri="{FF2B5EF4-FFF2-40B4-BE49-F238E27FC236}">
                <a16:creationId xmlns:a16="http://schemas.microsoft.com/office/drawing/2014/main" id="{4F12C7DB-ADFE-4BC2-8B63-A6314ECFA9DD}"/>
              </a:ext>
            </a:extLst>
          </p:cNvPr>
          <p:cNvSpPr/>
          <p:nvPr/>
        </p:nvSpPr>
        <p:spPr>
          <a:xfrm>
            <a:off x="2136171" y="3608227"/>
            <a:ext cx="520800" cy="5119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E5305EE-87D0-4B51-912B-75F65EB99DA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59016" y="1357859"/>
            <a:ext cx="2184085" cy="2024274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5383577A-C202-4DD7-8532-78E7106A54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4437" y="49419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A3573EE3-6C57-44E1-831A-E8C87651D6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5175129"/>
              </p:ext>
            </p:extLst>
          </p:nvPr>
        </p:nvGraphicFramePr>
        <p:xfrm>
          <a:off x="4312544" y="1280888"/>
          <a:ext cx="7312025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7302890" imgH="2987392" progId="ChemDraw.Document.6.0">
                  <p:embed/>
                </p:oleObj>
              </mc:Choice>
              <mc:Fallback>
                <p:oleObj name="CS ChemDraw Drawing" r:id="rId4" imgW="7302890" imgH="2987392" progId="ChemDraw.Document.6.0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12544" y="1280888"/>
                        <a:ext cx="7312025" cy="3000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26A729A3-274B-4458-B80E-DC0D2A0AF9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7674406"/>
              </p:ext>
            </p:extLst>
          </p:nvPr>
        </p:nvGraphicFramePr>
        <p:xfrm>
          <a:off x="333375" y="4281488"/>
          <a:ext cx="4437063" cy="142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368306" imgH="1086973" progId="ChemDraw.Document.6.0">
                  <p:embed/>
                </p:oleObj>
              </mc:Choice>
              <mc:Fallback>
                <p:oleObj name="CS ChemDraw Drawing" r:id="rId6" imgW="3368306" imgH="1086973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3375" y="4281488"/>
                        <a:ext cx="4437063" cy="142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文本框 13">
            <a:extLst>
              <a:ext uri="{FF2B5EF4-FFF2-40B4-BE49-F238E27FC236}">
                <a16:creationId xmlns:a16="http://schemas.microsoft.com/office/drawing/2014/main" id="{E99CA0ED-0516-49C7-A29E-88117239A338}"/>
              </a:ext>
            </a:extLst>
          </p:cNvPr>
          <p:cNvSpPr txBox="1"/>
          <p:nvPr/>
        </p:nvSpPr>
        <p:spPr>
          <a:xfrm>
            <a:off x="123568" y="6516130"/>
            <a:ext cx="526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Jiang J.Z. </a:t>
            </a:r>
            <a:r>
              <a:rPr lang="en-US" altLang="zh-CN" i="1" dirty="0"/>
              <a:t>et al</a:t>
            </a:r>
            <a:r>
              <a:rPr lang="en-US" altLang="zh-CN" dirty="0"/>
              <a:t>. </a:t>
            </a:r>
            <a:r>
              <a:rPr lang="en-US" altLang="zh-CN" i="1" dirty="0"/>
              <a:t>Coord. Chem. Rev.</a:t>
            </a:r>
            <a:r>
              <a:rPr lang="en-US" altLang="zh-CN" dirty="0"/>
              <a:t> </a:t>
            </a:r>
            <a:r>
              <a:rPr lang="en-US" altLang="zh-CN" b="1" dirty="0"/>
              <a:t>1998</a:t>
            </a:r>
            <a:r>
              <a:rPr lang="en-US" altLang="zh-CN" dirty="0"/>
              <a:t>, 170, 1.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155890"/>
      </p:ext>
    </p:extLst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4"/>
          <p:cNvSpPr>
            <a:spLocks noChangeArrowheads="1"/>
          </p:cNvSpPr>
          <p:nvPr/>
        </p:nvSpPr>
        <p:spPr bwMode="auto">
          <a:xfrm>
            <a:off x="8111067" y="0"/>
            <a:ext cx="3456517" cy="2660651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40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47" name="TextBox 5"/>
          <p:cNvSpPr>
            <a:spLocks noChangeArrowheads="1"/>
          </p:cNvSpPr>
          <p:nvPr/>
        </p:nvSpPr>
        <p:spPr bwMode="auto">
          <a:xfrm>
            <a:off x="5466081" y="2708920"/>
            <a:ext cx="6073988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US" altLang="zh-CN" sz="4800" dirty="0">
                <a:solidFill>
                  <a:srgbClr val="9A000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cs typeface="Raleway" pitchFamily="2" charset="0"/>
                <a:sym typeface="Balham" pitchFamily="2" charset="0"/>
              </a:rPr>
              <a:t>Part. 2</a:t>
            </a:r>
          </a:p>
          <a:p>
            <a:pPr algn="r"/>
            <a:r>
              <a:rPr lang="zh-CN" altLang="en-US" sz="3200">
                <a:solidFill>
                  <a:srgbClr val="9A000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  <a:cs typeface="Raleway" pitchFamily="2" charset="0"/>
                <a:sym typeface="Balham" pitchFamily="2" charset="0"/>
              </a:rPr>
              <a:t>配体与配合物的合成</a:t>
            </a:r>
            <a:endParaRPr lang="en-US" altLang="zh-CN" sz="4800" dirty="0">
              <a:solidFill>
                <a:srgbClr val="9A0000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  <a:cs typeface="Raleway" pitchFamily="2" charset="0"/>
              <a:sym typeface="Balham" pitchFamily="2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432" y="980728"/>
            <a:ext cx="1378211" cy="135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589185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377368" y="449038"/>
            <a:ext cx="10824032" cy="900173"/>
            <a:chOff x="0" y="260350"/>
            <a:chExt cx="8459538" cy="900173"/>
          </a:xfrm>
        </p:grpSpPr>
        <p:sp>
          <p:nvSpPr>
            <p:cNvPr id="35" name="文本框 34"/>
            <p:cNvSpPr txBox="1"/>
            <p:nvPr/>
          </p:nvSpPr>
          <p:spPr>
            <a:xfrm>
              <a:off x="267877" y="353109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2.1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合成路线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67877" y="760413"/>
              <a:ext cx="2620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HK" altLang="en-US" sz="20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8</a:t>
            </a:fld>
            <a:endParaRPr lang="zh-HK" altLang="en-US"/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2B0E01A8-891E-43B8-B1FC-DC86FFDC9B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5924519"/>
              </p:ext>
            </p:extLst>
          </p:nvPr>
        </p:nvGraphicFramePr>
        <p:xfrm>
          <a:off x="960842" y="1512374"/>
          <a:ext cx="10088088" cy="41394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7302890" imgH="2987392" progId="ChemDraw.Document.6.0">
                  <p:embed/>
                </p:oleObj>
              </mc:Choice>
              <mc:Fallback>
                <p:oleObj name="CS ChemDraw Drawing" r:id="rId3" imgW="7302890" imgH="2987392" progId="ChemDraw.Document.6.0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A3573EE3-6C57-44E1-831A-E8C87651D66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0842" y="1512374"/>
                        <a:ext cx="10088088" cy="413948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0343870"/>
      </p:ext>
    </p:extLst>
  </p:cSld>
  <p:clrMapOvr>
    <a:masterClrMapping/>
  </p:clrMapOvr>
  <p:transition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/>
              <a:t>9</a:t>
            </a:fld>
            <a:endParaRPr lang="zh-HK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63D77-D9E8-465E-BB42-9697E4CFD253}"/>
              </a:ext>
            </a:extLst>
          </p:cNvPr>
          <p:cNvSpPr txBox="1"/>
          <p:nvPr/>
        </p:nvSpPr>
        <p:spPr>
          <a:xfrm>
            <a:off x="634807" y="2411783"/>
            <a:ext cx="5086304" cy="1484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概况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四次尝试后成功，反应条件如右表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defTabSz="627063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【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反应机理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】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69C955-69D3-4377-A0E5-2CC0893FB549}"/>
              </a:ext>
            </a:extLst>
          </p:cNvPr>
          <p:cNvGrpSpPr/>
          <p:nvPr/>
        </p:nvGrpSpPr>
        <p:grpSpPr>
          <a:xfrm>
            <a:off x="377368" y="433064"/>
            <a:ext cx="10824032" cy="904349"/>
            <a:chOff x="0" y="244376"/>
            <a:chExt cx="8459538" cy="90434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8E41FE-71D3-4852-A4BD-6A5117F00D56}"/>
                </a:ext>
              </a:extLst>
            </p:cNvPr>
            <p:cNvSpPr txBox="1"/>
            <p:nvPr/>
          </p:nvSpPr>
          <p:spPr>
            <a:xfrm>
              <a:off x="267877" y="244376"/>
              <a:ext cx="8191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 </a:t>
              </a:r>
              <a:r>
                <a:rPr lang="zh-CN" altLang="en-US" sz="3600" b="1" dirty="0">
                  <a:solidFill>
                    <a:srgbClr val="8B001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配体合成中的难点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D1846C2-64BD-4ED7-A784-35EDD7778CCE}"/>
                </a:ext>
              </a:extLst>
            </p:cNvPr>
            <p:cNvSpPr txBox="1"/>
            <p:nvPr/>
          </p:nvSpPr>
          <p:spPr>
            <a:xfrm>
              <a:off x="267877" y="810171"/>
              <a:ext cx="33235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2.2.1 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氮杂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15-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冠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-5 N1O4(3)</a:t>
              </a:r>
              <a:r>
                <a:rPr lang="zh-CN" altLang="en-US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的合成</a:t>
              </a:r>
              <a:r>
                <a:rPr lang="en-US" altLang="zh-CN" sz="1600" b="1" dirty="0">
                  <a:solidFill>
                    <a:srgbClr val="4857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HK" altLang="en-US" sz="1600" b="1" dirty="0">
                <a:solidFill>
                  <a:srgbClr val="4857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3C92623-3C10-4F5E-8923-DCB75F70D898}"/>
                </a:ext>
              </a:extLst>
            </p:cNvPr>
            <p:cNvSpPr/>
            <p:nvPr/>
          </p:nvSpPr>
          <p:spPr>
            <a:xfrm>
              <a:off x="0" y="260350"/>
              <a:ext cx="201202" cy="831850"/>
            </a:xfrm>
            <a:prstGeom prst="rect">
              <a:avLst/>
            </a:prstGeom>
            <a:solidFill>
              <a:srgbClr val="8B00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rgbClr val="D7343F"/>
                </a:solidFill>
              </a:endParaRPr>
            </a:p>
          </p:txBody>
        </p:sp>
      </p:grp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3E832F23-4199-4BB0-9533-8FB076E1CF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474698"/>
              </p:ext>
            </p:extLst>
          </p:nvPr>
        </p:nvGraphicFramePr>
        <p:xfrm>
          <a:off x="2953474" y="1350599"/>
          <a:ext cx="5176203" cy="1336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4139125" imgH="1068421" progId="ChemDraw.Document.6.0">
                  <p:embed/>
                </p:oleObj>
              </mc:Choice>
              <mc:Fallback>
                <p:oleObj name="CS ChemDraw Drawing" r:id="rId3" imgW="4139125" imgH="1068421" progId="ChemDraw.Document.6.0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B484B7BE-02C9-4F32-8417-FE5602BEF1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53474" y="1350599"/>
                        <a:ext cx="5176203" cy="1336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2">
            <a:extLst>
              <a:ext uri="{FF2B5EF4-FFF2-40B4-BE49-F238E27FC236}">
                <a16:creationId xmlns:a16="http://schemas.microsoft.com/office/drawing/2014/main" id="{12D75D24-DFF4-436C-9F03-A2B4B0A7A9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9531" y="453716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2F125854-8385-4586-952C-3384AFC66D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7031960"/>
              </p:ext>
            </p:extLst>
          </p:nvPr>
        </p:nvGraphicFramePr>
        <p:xfrm>
          <a:off x="1199357" y="3896100"/>
          <a:ext cx="3849688" cy="241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5" imgW="3843202" imgH="2412272" progId="ChemDraw.Document.6.0">
                  <p:embed/>
                </p:oleObj>
              </mc:Choice>
              <mc:Fallback>
                <p:oleObj name="CS ChemDraw Drawing" r:id="rId5" imgW="3843202" imgH="2412272" progId="ChemDraw.Document.6.0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99357" y="3896100"/>
                        <a:ext cx="3849688" cy="2414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1175D1D4-074F-476F-AA15-6D1F954270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8422589"/>
              </p:ext>
            </p:extLst>
          </p:nvPr>
        </p:nvGraphicFramePr>
        <p:xfrm>
          <a:off x="5770937" y="2866756"/>
          <a:ext cx="5943600" cy="34812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172297121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85833306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818821570"/>
                    </a:ext>
                  </a:extLst>
                </a:gridCol>
                <a:gridCol w="1135654">
                  <a:extLst>
                    <a:ext uri="{9D8B030D-6E8A-4147-A177-3AD203B41FA5}">
                      <a16:colId xmlns:a16="http://schemas.microsoft.com/office/drawing/2014/main" val="265749618"/>
                    </a:ext>
                  </a:extLst>
                </a:gridCol>
                <a:gridCol w="896644">
                  <a:extLst>
                    <a:ext uri="{9D8B030D-6E8A-4147-A177-3AD203B41FA5}">
                      <a16:colId xmlns:a16="http://schemas.microsoft.com/office/drawing/2014/main" val="3701276769"/>
                    </a:ext>
                  </a:extLst>
                </a:gridCol>
                <a:gridCol w="939502">
                  <a:extLst>
                    <a:ext uri="{9D8B030D-6E8A-4147-A177-3AD203B41FA5}">
                      <a16:colId xmlns:a16="http://schemas.microsoft.com/office/drawing/2014/main" val="501835065"/>
                    </a:ext>
                  </a:extLst>
                </a:gridCol>
              </a:tblGrid>
              <a:tr h="5820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实验次数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三甘醇酯 </a:t>
                      </a:r>
                      <a:endParaRPr lang="en-US" altLang="zh-CN" sz="140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pPr algn="ctr"/>
                      <a:r>
                        <a:rPr lang="en-US" altLang="zh-CN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(</a:t>
                      </a:r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</a:t>
                      </a:r>
                      <a:r>
                        <a:rPr lang="en-US" altLang="zh-CN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</a:t>
                      </a:r>
                      <a:r>
                        <a:rPr lang="en-US" altLang="zh-CN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eq.)</a:t>
                      </a:r>
                      <a:endParaRPr lang="zh-CN" altLang="en-US" sz="140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二乙醇胺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反应温度</a:t>
                      </a:r>
                      <a:endParaRPr lang="en-US" altLang="zh-CN" sz="140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pPr algn="ctr"/>
                      <a:r>
                        <a:rPr lang="en-US" altLang="zh-CN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/</a:t>
                      </a:r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反应时间</a:t>
                      </a:r>
                      <a:endParaRPr lang="en-US" altLang="zh-CN" sz="140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pPr algn="ctr"/>
                      <a:r>
                        <a:rPr lang="en-US" altLang="zh-CN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/h</a:t>
                      </a:r>
                      <a:endParaRPr lang="zh-CN" altLang="en-US" sz="140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7937240"/>
                  </a:ext>
                </a:extLst>
              </a:tr>
              <a:tr h="81818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5.003 g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2.236 g</a:t>
                      </a:r>
                      <a:endParaRPr lang="zh-CN" sz="1800" kern="10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(1.95 eq.)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kern="100" dirty="0" err="1">
                          <a:effectLst/>
                        </a:rPr>
                        <a:t>tBuONa</a:t>
                      </a:r>
                      <a:r>
                        <a:rPr lang="en-US" sz="1200" kern="100" dirty="0">
                          <a:effectLst/>
                        </a:rPr>
                        <a:t> 2.522 g</a:t>
                      </a:r>
                      <a:endParaRPr lang="zh-CN" sz="14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(2.40 eq.)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40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2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27885547"/>
                  </a:ext>
                </a:extLst>
              </a:tr>
              <a:tr h="53573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4.908 g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2.271 g</a:t>
                      </a:r>
                      <a:endParaRPr lang="zh-CN" sz="18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(2.02 eq.)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Na 0.615 g</a:t>
                      </a:r>
                      <a:endParaRPr lang="zh-CN" sz="18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(2.50 eq.)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40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2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21915619"/>
                  </a:ext>
                </a:extLst>
              </a:tr>
              <a:tr h="53573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16.993 g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4.250 g</a:t>
                      </a:r>
                      <a:endParaRPr lang="zh-CN" sz="1800" kern="10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(1.09 eq.)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Na 2.361 g</a:t>
                      </a:r>
                      <a:endParaRPr lang="zh-CN" sz="18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(2.77 eq.)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60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1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17380565"/>
                  </a:ext>
                </a:extLst>
              </a:tr>
              <a:tr h="53573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四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25.646 g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6.002 g</a:t>
                      </a:r>
                      <a:endParaRPr lang="zh-CN" sz="1800" kern="10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(1.02 eq.)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Na 3.519 g</a:t>
                      </a:r>
                      <a:endParaRPr lang="zh-CN" sz="1800" kern="10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(2.74 eq.)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60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kern="100" dirty="0">
                          <a:effectLst/>
                        </a:rPr>
                        <a:t>1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792159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6267700"/>
      </p:ext>
    </p:extLst>
  </p:cSld>
  <p:clrMapOvr>
    <a:masterClrMapping/>
  </p:clrMapOvr>
  <p:transition>
    <p:wipe/>
  </p:transition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10391</TotalTime>
  <Words>3215</Words>
  <Application>Microsoft Office PowerPoint</Application>
  <PresentationFormat>宽屏</PresentationFormat>
  <Paragraphs>608</Paragraphs>
  <Slides>37</Slides>
  <Notes>29</Notes>
  <HiddenSlides>7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50" baseType="lpstr">
      <vt:lpstr>等线</vt:lpstr>
      <vt:lpstr>方正兰亭粗黑_GBK</vt:lpstr>
      <vt:lpstr>黑体</vt:lpstr>
      <vt:lpstr>华文仿宋</vt:lpstr>
      <vt:lpstr>华文中宋</vt:lpstr>
      <vt:lpstr>楷体</vt:lpstr>
      <vt:lpstr>宋体</vt:lpstr>
      <vt:lpstr>微软雅黑</vt:lpstr>
      <vt:lpstr>Arial</vt:lpstr>
      <vt:lpstr>Calibri</vt:lpstr>
      <vt:lpstr>Calibri Light</vt:lpstr>
      <vt:lpstr>Office 主题</vt:lpstr>
      <vt:lpstr>CS ChemDraw Drawing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Goo Ceress</cp:lastModifiedBy>
  <cp:revision>646</cp:revision>
  <dcterms:created xsi:type="dcterms:W3CDTF">2015-02-07T06:47:43Z</dcterms:created>
  <dcterms:modified xsi:type="dcterms:W3CDTF">2021-06-15T02:42:38Z</dcterms:modified>
</cp:coreProperties>
</file>

<file path=docProps/thumbnail.jpeg>
</file>